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7" r:id="rId2"/>
    <p:sldId id="399" r:id="rId3"/>
    <p:sldId id="400" r:id="rId4"/>
    <p:sldId id="406" r:id="rId5"/>
    <p:sldId id="407" r:id="rId6"/>
    <p:sldId id="409" r:id="rId7"/>
    <p:sldId id="403" r:id="rId8"/>
    <p:sldId id="405" r:id="rId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FFFF66"/>
    <a:srgbClr val="FFFFCC"/>
    <a:srgbClr val="0000CC"/>
    <a:srgbClr val="FFC000"/>
    <a:srgbClr val="FF0000"/>
    <a:srgbClr val="FF99FF"/>
    <a:srgbClr val="FF99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7" autoAdjust="0"/>
    <p:restoredTop sz="70896" autoAdjust="0"/>
  </p:normalViewPr>
  <p:slideViewPr>
    <p:cSldViewPr>
      <p:cViewPr varScale="1">
        <p:scale>
          <a:sx n="47" d="100"/>
          <a:sy n="47" d="100"/>
        </p:scale>
        <p:origin x="192"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60CA5F4-D5FE-4C36-B3CE-F6277A52D778}" type="datetimeFigureOut">
              <a:rPr kumimoji="1" lang="ja-JP" altLang="en-US" smtClean="0"/>
              <a:t>2020/5/7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447F6FA-3CA4-41CE-A1F7-E17706D72212}" type="slidenum">
              <a:rPr kumimoji="1" lang="ja-JP" altLang="en-US" smtClean="0"/>
              <a:t>‹#›</a:t>
            </a:fld>
            <a:endParaRPr kumimoji="1" lang="ja-JP" altLang="en-US"/>
          </a:p>
        </p:txBody>
      </p:sp>
    </p:spTree>
    <p:extLst>
      <p:ext uri="{BB962C8B-B14F-4D97-AF65-F5344CB8AC3E}">
        <p14:creationId xmlns:p14="http://schemas.microsoft.com/office/powerpoint/2010/main" val="1234264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ea"/>
                <a:ea typeface="+mn-ea"/>
                <a:cs typeface="+mn-cs"/>
              </a:rPr>
              <a:t>このスライドは、アニメーション形式です。</a:t>
            </a:r>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まず、むし歯の原因が表示され、クリックするとそれぞれの予防法が表示されます。</a:t>
            </a:r>
            <a:endParaRPr kumimoji="1" lang="en-US" altLang="ja-JP" sz="1200" kern="1200" dirty="0" smtClean="0">
              <a:solidFill>
                <a:schemeClr val="tx1"/>
              </a:solidFill>
              <a:effectLst/>
              <a:latin typeface="+mn-ea"/>
              <a:ea typeface="+mn-ea"/>
              <a:cs typeface="+mn-cs"/>
            </a:endParaRPr>
          </a:p>
          <a:p>
            <a:endParaRPr kumimoji="1" lang="en-US" altLang="ja-JP" sz="1200" kern="1200" dirty="0" smtClean="0">
              <a:solidFill>
                <a:schemeClr val="tx1"/>
              </a:solidFill>
              <a:effectLst/>
              <a:latin typeface="+mn-ea"/>
              <a:ea typeface="+mn-ea"/>
              <a:cs typeface="+mn-cs"/>
            </a:endParaRPr>
          </a:p>
          <a:p>
            <a:r>
              <a:rPr kumimoji="1" lang="ja-JP" altLang="ja-JP" sz="1200" kern="1200" dirty="0" smtClean="0">
                <a:solidFill>
                  <a:schemeClr val="tx1"/>
                </a:solidFill>
                <a:effectLst/>
                <a:latin typeface="+mn-ea"/>
                <a:ea typeface="+mn-ea"/>
                <a:cs typeface="+mn-cs"/>
              </a:rPr>
              <a:t>「むし歯の成り立ち」に必要な</a:t>
            </a:r>
            <a:r>
              <a:rPr kumimoji="1" lang="en-US" altLang="ja-JP" sz="1200" kern="1200" dirty="0" smtClean="0">
                <a:solidFill>
                  <a:schemeClr val="tx1"/>
                </a:solidFill>
                <a:effectLst/>
                <a:latin typeface="+mn-ea"/>
                <a:ea typeface="+mn-ea"/>
                <a:cs typeface="+mn-cs"/>
              </a:rPr>
              <a:t>4</a:t>
            </a:r>
            <a:r>
              <a:rPr kumimoji="1" lang="ja-JP" altLang="ja-JP" sz="1200" kern="1200" dirty="0" err="1" smtClean="0">
                <a:solidFill>
                  <a:schemeClr val="tx1"/>
                </a:solidFill>
                <a:effectLst/>
                <a:latin typeface="+mn-ea"/>
                <a:ea typeface="+mn-ea"/>
                <a:cs typeface="+mn-cs"/>
              </a:rPr>
              <a:t>つの</a:t>
            </a:r>
            <a:r>
              <a:rPr kumimoji="1" lang="ja-JP" altLang="ja-JP" sz="1200" kern="1200" dirty="0" smtClean="0">
                <a:solidFill>
                  <a:schemeClr val="tx1"/>
                </a:solidFill>
                <a:effectLst/>
                <a:latin typeface="+mn-ea"/>
                <a:ea typeface="+mn-ea"/>
                <a:cs typeface="+mn-cs"/>
              </a:rPr>
              <a:t>要素それぞれに対する対策をとることで、むし歯を予防することができます。どれか</a:t>
            </a:r>
            <a:r>
              <a:rPr kumimoji="1" lang="en-US" altLang="ja-JP" sz="1200" kern="1200" dirty="0" smtClean="0">
                <a:solidFill>
                  <a:schemeClr val="tx1"/>
                </a:solidFill>
                <a:effectLst/>
                <a:latin typeface="+mn-ea"/>
                <a:ea typeface="+mn-ea"/>
                <a:cs typeface="+mn-cs"/>
              </a:rPr>
              <a:t>1</a:t>
            </a:r>
            <a:r>
              <a:rPr kumimoji="1" lang="ja-JP" altLang="ja-JP" sz="1200" kern="1200" dirty="0" err="1" smtClean="0">
                <a:solidFill>
                  <a:schemeClr val="tx1"/>
                </a:solidFill>
                <a:effectLst/>
                <a:latin typeface="+mn-ea"/>
                <a:ea typeface="+mn-ea"/>
                <a:cs typeface="+mn-cs"/>
              </a:rPr>
              <a:t>つの</a:t>
            </a:r>
            <a:r>
              <a:rPr kumimoji="1" lang="ja-JP" altLang="ja-JP" sz="1200" kern="1200" dirty="0" smtClean="0">
                <a:solidFill>
                  <a:schemeClr val="tx1"/>
                </a:solidFill>
                <a:effectLst/>
                <a:latin typeface="+mn-ea"/>
                <a:ea typeface="+mn-ea"/>
                <a:cs typeface="+mn-cs"/>
              </a:rPr>
              <a:t>要素に対する対策だけではむし歯は予防できません。まんべんなく対策をとることで、効果的なむし歯予防ができます。</a:t>
            </a: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a:t>
            </a:fld>
            <a:endParaRPr kumimoji="1" lang="ja-JP" altLang="en-US"/>
          </a:p>
        </p:txBody>
      </p:sp>
    </p:spTree>
    <p:extLst>
      <p:ext uri="{BB962C8B-B14F-4D97-AF65-F5344CB8AC3E}">
        <p14:creationId xmlns:p14="http://schemas.microsoft.com/office/powerpoint/2010/main" val="304831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2</a:t>
            </a:fld>
            <a:endParaRPr kumimoji="1" lang="ja-JP" altLang="en-US"/>
          </a:p>
        </p:txBody>
      </p:sp>
    </p:spTree>
    <p:extLst>
      <p:ext uri="{BB962C8B-B14F-4D97-AF65-F5344CB8AC3E}">
        <p14:creationId xmlns:p14="http://schemas.microsoft.com/office/powerpoint/2010/main" val="31561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3</a:t>
            </a:fld>
            <a:endParaRPr kumimoji="1" lang="ja-JP" altLang="en-US"/>
          </a:p>
        </p:txBody>
      </p:sp>
    </p:spTree>
    <p:extLst>
      <p:ext uri="{BB962C8B-B14F-4D97-AF65-F5344CB8AC3E}">
        <p14:creationId xmlns:p14="http://schemas.microsoft.com/office/powerpoint/2010/main" val="288800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ea typeface="+mn-ea"/>
              </a:rPr>
              <a:t>このスライドは、アニメーション形式です。</a:t>
            </a:r>
            <a:endParaRPr lang="en-US" altLang="ja-JP" dirty="0" smtClean="0">
              <a:latin typeface="+mn-ea"/>
              <a:ea typeface="+mn-ea"/>
            </a:endParaRPr>
          </a:p>
          <a:p>
            <a:r>
              <a:rPr lang="ja-JP" altLang="en-US" dirty="0" smtClean="0">
                <a:latin typeface="+mn-ea"/>
                <a:ea typeface="+mn-ea"/>
              </a:rPr>
              <a:t>まず、食べ物が表示されるので、むし歯予防にはどのお菓子を選ぶのがいいかを考えてもらうことができます。</a:t>
            </a:r>
            <a:endParaRPr lang="en-US" altLang="ja-JP" dirty="0" smtClean="0">
              <a:latin typeface="+mn-ea"/>
              <a:ea typeface="+mn-ea"/>
            </a:endParaRPr>
          </a:p>
          <a:p>
            <a:r>
              <a:rPr lang="ja-JP" altLang="en-US" dirty="0" smtClean="0">
                <a:latin typeface="+mn-ea"/>
                <a:ea typeface="+mn-ea"/>
              </a:rPr>
              <a:t>クリックすると、「むし歯になりやすい」「むし歯になりにくい」の矢印が表示されますので、どんなものがむし歯になりやすいのかを説明します。</a:t>
            </a:r>
            <a:endParaRPr lang="en-US" altLang="ja-JP" dirty="0" smtClean="0">
              <a:latin typeface="+mn-ea"/>
              <a:ea typeface="+mn-ea"/>
            </a:endParaRPr>
          </a:p>
          <a:p>
            <a:endParaRPr lang="en-US" altLang="ja-JP" dirty="0" smtClean="0">
              <a:latin typeface="+mn-ea"/>
              <a:ea typeface="+mn-ea"/>
            </a:endParaRPr>
          </a:p>
          <a:p>
            <a:r>
              <a:rPr lang="ja-JP" altLang="ja-JP" dirty="0" smtClean="0">
                <a:latin typeface="+mn-ea"/>
                <a:ea typeface="+mn-ea"/>
              </a:rPr>
              <a:t>砂糖の量が多い</a:t>
            </a:r>
            <a:r>
              <a:rPr lang="ja-JP" altLang="en-US" dirty="0" smtClean="0">
                <a:latin typeface="+mn-ea"/>
                <a:ea typeface="+mn-ea"/>
              </a:rPr>
              <a:t>もの</a:t>
            </a:r>
            <a:r>
              <a:rPr lang="ja-JP" altLang="ja-JP" dirty="0" smtClean="0">
                <a:latin typeface="+mn-ea"/>
                <a:ea typeface="+mn-ea"/>
              </a:rPr>
              <a:t>、また粘着性があり歯に付着しやすい</a:t>
            </a:r>
            <a:r>
              <a:rPr lang="ja-JP" altLang="en-US" dirty="0" smtClean="0">
                <a:latin typeface="+mn-ea"/>
                <a:ea typeface="+mn-ea"/>
              </a:rPr>
              <a:t>もの</a:t>
            </a:r>
            <a:r>
              <a:rPr lang="ja-JP" altLang="ja-JP" dirty="0" smtClean="0">
                <a:latin typeface="+mn-ea"/>
                <a:ea typeface="+mn-ea"/>
              </a:rPr>
              <a:t>、口の中に長く停滞しやすいもの</a:t>
            </a:r>
            <a:r>
              <a:rPr lang="ja-JP" altLang="en-US" dirty="0" smtClean="0">
                <a:latin typeface="+mn-ea"/>
                <a:ea typeface="+mn-ea"/>
              </a:rPr>
              <a:t>がより</a:t>
            </a:r>
            <a:r>
              <a:rPr lang="ja-JP" altLang="ja-JP" dirty="0" smtClean="0">
                <a:latin typeface="+mn-ea"/>
                <a:ea typeface="+mn-ea"/>
              </a:rPr>
              <a:t>むし歯になりやすい</a:t>
            </a:r>
            <a:r>
              <a:rPr lang="ja-JP" altLang="en-US" dirty="0" smtClean="0">
                <a:latin typeface="+mn-ea"/>
                <a:ea typeface="+mn-ea"/>
              </a:rPr>
              <a:t>食品</a:t>
            </a:r>
            <a:r>
              <a:rPr lang="ja-JP" altLang="ja-JP" dirty="0" smtClean="0">
                <a:latin typeface="+mn-ea"/>
                <a:ea typeface="+mn-ea"/>
              </a:rPr>
              <a:t>です。学齢期では成長に伴い、間食を自分で選ぶようになります。普段、間食に食べるものは、上の図を参考になるべくむし歯になりにくいものを選ぶ目を持たせることが大切です。</a:t>
            </a:r>
          </a:p>
          <a:p>
            <a:endParaRPr kumimoji="1" lang="ja-JP"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4</a:t>
            </a:fld>
            <a:endParaRPr kumimoji="1" lang="ja-JP" altLang="en-US"/>
          </a:p>
        </p:txBody>
      </p:sp>
    </p:spTree>
    <p:extLst>
      <p:ext uri="{BB962C8B-B14F-4D97-AF65-F5344CB8AC3E}">
        <p14:creationId xmlns:p14="http://schemas.microsoft.com/office/powerpoint/2010/main" val="342392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ea typeface="+mn-ea"/>
              </a:rPr>
              <a:t>このスライドは、アニメーション形式です。</a:t>
            </a:r>
            <a:endParaRPr lang="en-US" altLang="ja-JP" dirty="0" smtClean="0">
              <a:latin typeface="+mn-ea"/>
              <a:ea typeface="+mn-ea"/>
            </a:endParaRPr>
          </a:p>
          <a:p>
            <a:r>
              <a:rPr lang="ja-JP" altLang="en-US" dirty="0" smtClean="0">
                <a:latin typeface="+mn-ea"/>
                <a:ea typeface="+mn-ea"/>
              </a:rPr>
              <a:t>まず、飲み物のイラストとグラフの軸のみが表示されます。ここで、自分がよく飲む飲み物に角砂糖何個分の砂糖が入っているかを考えてもらうことができます。</a:t>
            </a:r>
            <a:endParaRPr lang="en-US" altLang="ja-JP" dirty="0" smtClean="0">
              <a:latin typeface="+mn-ea"/>
              <a:ea typeface="+mn-ea"/>
            </a:endParaRPr>
          </a:p>
          <a:p>
            <a:r>
              <a:rPr lang="ja-JP" altLang="en-US" dirty="0" smtClean="0">
                <a:latin typeface="+mn-ea"/>
                <a:ea typeface="+mn-ea"/>
              </a:rPr>
              <a:t>クリックで、それぞれの糖分量のグラフの部分が現れます。</a:t>
            </a:r>
            <a:endParaRPr lang="en-US" altLang="ja-JP" dirty="0" smtClean="0">
              <a:latin typeface="+mn-ea"/>
              <a:ea typeface="+mn-ea"/>
            </a:endParaRPr>
          </a:p>
          <a:p>
            <a:r>
              <a:rPr lang="ja-JP" altLang="en-US" dirty="0" smtClean="0">
                <a:latin typeface="+mn-ea"/>
                <a:ea typeface="+mn-ea"/>
              </a:rPr>
              <a:t>さらに、一日の適切な糖分量の目安を予想してもらい、正解を見せることで、各自の食生活習慣（飲み物）を見直すきっかっけとなるでしょう。</a:t>
            </a:r>
            <a:endParaRPr lang="en-US" altLang="ja-JP" dirty="0" smtClean="0">
              <a:latin typeface="+mn-ea"/>
              <a:ea typeface="+mn-ea"/>
            </a:endParaRPr>
          </a:p>
          <a:p>
            <a:endParaRPr lang="en-US" altLang="ja-JP" dirty="0" smtClean="0">
              <a:latin typeface="+mn-ea"/>
              <a:ea typeface="+mn-ea"/>
            </a:endParaRPr>
          </a:p>
          <a:p>
            <a:r>
              <a:rPr lang="ja-JP" altLang="ja-JP" dirty="0" smtClean="0">
                <a:latin typeface="+mn-ea"/>
                <a:ea typeface="+mn-ea"/>
              </a:rPr>
              <a:t>むし歯には、飲み物の砂糖の有無と</a:t>
            </a:r>
            <a:r>
              <a:rPr lang="ja-JP" altLang="ja-JP" dirty="0" err="1" smtClean="0">
                <a:latin typeface="+mn-ea"/>
                <a:ea typeface="+mn-ea"/>
              </a:rPr>
              <a:t>ｐ</a:t>
            </a:r>
            <a:r>
              <a:rPr lang="en-US" altLang="ja-JP" dirty="0" smtClean="0">
                <a:latin typeface="+mn-ea"/>
                <a:ea typeface="+mn-ea"/>
              </a:rPr>
              <a:t>H</a:t>
            </a:r>
            <a:r>
              <a:rPr lang="ja-JP" altLang="ja-JP" dirty="0" smtClean="0">
                <a:latin typeface="+mn-ea"/>
                <a:ea typeface="+mn-ea"/>
              </a:rPr>
              <a:t>が関係します。</a:t>
            </a:r>
          </a:p>
          <a:p>
            <a:r>
              <a:rPr lang="ja-JP" altLang="ja-JP" dirty="0" smtClean="0">
                <a:latin typeface="+mn-ea"/>
                <a:ea typeface="+mn-ea"/>
              </a:rPr>
              <a:t>甘味飲料中にはたくさんの糖分が含まれているので、甘味飲料を飲む習慣がある</a:t>
            </a:r>
            <a:r>
              <a:rPr lang="ja-JP" altLang="en-US" dirty="0" smtClean="0">
                <a:latin typeface="+mn-ea"/>
                <a:ea typeface="+mn-ea"/>
              </a:rPr>
              <a:t>子供の</a:t>
            </a:r>
            <a:r>
              <a:rPr lang="ja-JP" altLang="ja-JP" dirty="0" smtClean="0">
                <a:latin typeface="+mn-ea"/>
                <a:ea typeface="+mn-ea"/>
              </a:rPr>
              <a:t>むし歯のリスク</a:t>
            </a:r>
            <a:r>
              <a:rPr lang="ja-JP" altLang="en-US" dirty="0" smtClean="0">
                <a:latin typeface="+mn-ea"/>
                <a:ea typeface="+mn-ea"/>
              </a:rPr>
              <a:t>は</a:t>
            </a:r>
            <a:r>
              <a:rPr lang="ja-JP" altLang="ja-JP" dirty="0" smtClean="0">
                <a:latin typeface="+mn-ea"/>
                <a:ea typeface="+mn-ea"/>
              </a:rPr>
              <a:t>極めて高いです。成分表示に「砂糖」の記載がなくても、果物ジュースや野菜ジュースには果物の成分である「果糖」という糖分が含まれています。</a:t>
            </a:r>
            <a:r>
              <a:rPr lang="ja-JP" altLang="en-US" dirty="0" smtClean="0">
                <a:latin typeface="+mn-ea"/>
                <a:ea typeface="+mn-ea"/>
              </a:rPr>
              <a:t>果汁</a:t>
            </a:r>
            <a:r>
              <a:rPr lang="en-US" altLang="ja-JP" dirty="0" smtClean="0">
                <a:latin typeface="+mn-ea"/>
                <a:ea typeface="+mn-ea"/>
              </a:rPr>
              <a:t>100</a:t>
            </a:r>
            <a:r>
              <a:rPr lang="ja-JP" altLang="ja-JP" dirty="0" smtClean="0">
                <a:latin typeface="+mn-ea"/>
                <a:ea typeface="+mn-ea"/>
              </a:rPr>
              <a:t>％だから、「砂糖」が入っていないからといって、むし歯にならないわけではありません。</a:t>
            </a:r>
          </a:p>
          <a:p>
            <a:r>
              <a:rPr lang="ja-JP" altLang="ja-JP" dirty="0" smtClean="0">
                <a:latin typeface="+mn-ea"/>
                <a:ea typeface="+mn-ea"/>
              </a:rPr>
              <a:t>また、</a:t>
            </a:r>
            <a:r>
              <a:rPr lang="en-US" altLang="ja-JP" dirty="0" smtClean="0">
                <a:latin typeface="+mn-ea"/>
                <a:ea typeface="+mn-ea"/>
              </a:rPr>
              <a:t>500ml</a:t>
            </a:r>
            <a:r>
              <a:rPr lang="ja-JP" altLang="ja-JP" dirty="0" smtClean="0">
                <a:latin typeface="+mn-ea"/>
                <a:ea typeface="+mn-ea"/>
              </a:rPr>
              <a:t>ペットボトルのスポーツ飲料では、</a:t>
            </a:r>
            <a:r>
              <a:rPr lang="en-US" altLang="ja-JP" dirty="0" smtClean="0">
                <a:latin typeface="+mn-ea"/>
                <a:ea typeface="+mn-ea"/>
              </a:rPr>
              <a:t>1</a:t>
            </a:r>
            <a:r>
              <a:rPr lang="ja-JP" altLang="ja-JP" dirty="0" smtClean="0">
                <a:latin typeface="+mn-ea"/>
                <a:ea typeface="+mn-ea"/>
              </a:rPr>
              <a:t>日の適切な糖分量を超え、肥満や糖尿病のリスクも高くなります。</a:t>
            </a:r>
            <a:endParaRPr lang="en-US" altLang="ja-JP" dirty="0" smtClean="0">
              <a:latin typeface="+mn-ea"/>
              <a:ea typeface="+mn-ea"/>
            </a:endParaRPr>
          </a:p>
          <a:p>
            <a:pPr defTabSz="922355">
              <a:defRPr/>
            </a:pPr>
            <a:r>
              <a:rPr lang="ja-JP" altLang="en-US" dirty="0" smtClean="0">
                <a:latin typeface="+mn-ea"/>
                <a:ea typeface="+mn-ea"/>
              </a:rPr>
              <a:t>　</a:t>
            </a:r>
            <a:r>
              <a:rPr lang="ja-JP" altLang="ja-JP" dirty="0" smtClean="0">
                <a:latin typeface="+mn-ea"/>
                <a:ea typeface="+mn-ea"/>
              </a:rPr>
              <a:t>糖分を含む飲食物を夜寝る前や，長時間だらだらと摂取することがむし歯のリスクを高めます。砂糖消費量は，こうした生活習慣と相関の高い指標です。砂糖がむし歯の原因であることは古くから知られており，熱心な対策が行われてきました。最近では，砂糖を含んだ飲み物を減らすために，学校や職場の自動販売機の中身をすべて無糖の飲料にする取り組みなども</a:t>
            </a:r>
            <a:r>
              <a:rPr lang="ja-JP" altLang="en-US" dirty="0" smtClean="0">
                <a:latin typeface="+mn-ea"/>
                <a:ea typeface="+mn-ea"/>
              </a:rPr>
              <a:t>進め</a:t>
            </a:r>
            <a:r>
              <a:rPr lang="ja-JP" altLang="ja-JP" dirty="0" smtClean="0">
                <a:latin typeface="+mn-ea"/>
                <a:ea typeface="+mn-ea"/>
              </a:rPr>
              <a:t>られています。</a:t>
            </a:r>
          </a:p>
          <a:p>
            <a:endParaRPr kumimoji="1" lang="ja-JP" altLang="ja-JP" sz="1200" kern="1200" dirty="0" smtClean="0">
              <a:solidFill>
                <a:schemeClr val="tx1"/>
              </a:solidFill>
              <a:effectLst/>
              <a:latin typeface="+mn-ea"/>
              <a:ea typeface="+mn-ea"/>
              <a:cs typeface="+mn-cs"/>
            </a:endParaRPr>
          </a:p>
          <a:p>
            <a:endParaRPr kumimoji="1" lang="ja-JP"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5</a:t>
            </a:fld>
            <a:endParaRPr kumimoji="1" lang="ja-JP" altLang="en-US"/>
          </a:p>
        </p:txBody>
      </p:sp>
    </p:spTree>
    <p:extLst>
      <p:ext uri="{BB962C8B-B14F-4D97-AF65-F5344CB8AC3E}">
        <p14:creationId xmlns:p14="http://schemas.microsoft.com/office/powerpoint/2010/main" val="350816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このスライドは、アニメーション形式です。</a:t>
            </a: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まず、飲み物が表示されます。ここで、どの飲み物が歯を溶かすかを考えてもらうことができます。</a:t>
            </a: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クリックすると歯が溶ける領域が表示されます。</a:t>
            </a: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＊上部の数値は、飲み物の</a:t>
            </a:r>
            <a:r>
              <a:rPr lang="en-US" altLang="ja-JP" dirty="0" smtClean="0">
                <a:latin typeface="+mn-ea"/>
                <a:ea typeface="+mn-ea"/>
              </a:rPr>
              <a:t>pH</a:t>
            </a:r>
            <a:r>
              <a:rPr lang="ja-JP" altLang="en-US" dirty="0" smtClean="0">
                <a:latin typeface="+mn-ea"/>
                <a:ea typeface="+mn-ea"/>
              </a:rPr>
              <a:t>値を示しています。酸性度の高い飲み物は歯を溶かします。</a:t>
            </a: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　</a:t>
            </a: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　</a:t>
            </a:r>
            <a:r>
              <a:rPr lang="ja-JP" altLang="ja-JP" dirty="0" smtClean="0">
                <a:latin typeface="+mn-ea"/>
                <a:ea typeface="+mn-ea"/>
              </a:rPr>
              <a:t>甘味</a:t>
            </a:r>
            <a:r>
              <a:rPr lang="ja-JP" altLang="ja-JP" dirty="0">
                <a:latin typeface="+mn-ea"/>
                <a:ea typeface="+mn-ea"/>
              </a:rPr>
              <a:t>飲料のほとんどは、エナメル質が溶ける酸性です</a:t>
            </a:r>
            <a:r>
              <a:rPr lang="ja-JP" altLang="ja-JP" dirty="0" smtClean="0">
                <a:latin typeface="+mn-ea"/>
                <a:ea typeface="+mn-ea"/>
              </a:rPr>
              <a:t>。</a:t>
            </a:r>
            <a:r>
              <a:rPr lang="ja-JP" altLang="en-US" dirty="0" smtClean="0">
                <a:latin typeface="+mn-ea"/>
                <a:ea typeface="+mn-ea"/>
              </a:rPr>
              <a:t>家庭</a:t>
            </a:r>
            <a:r>
              <a:rPr lang="ja-JP" altLang="ja-JP" dirty="0" smtClean="0">
                <a:latin typeface="+mn-ea"/>
                <a:ea typeface="+mn-ea"/>
              </a:rPr>
              <a:t>や部活</a:t>
            </a:r>
            <a:r>
              <a:rPr lang="ja-JP" altLang="en-US" dirty="0" smtClean="0">
                <a:latin typeface="+mn-ea"/>
                <a:ea typeface="+mn-ea"/>
              </a:rPr>
              <a:t>動で</a:t>
            </a:r>
            <a:r>
              <a:rPr lang="ja-JP" altLang="ja-JP" dirty="0" smtClean="0">
                <a:latin typeface="+mn-ea"/>
                <a:ea typeface="+mn-ea"/>
              </a:rPr>
              <a:t>飲む</a:t>
            </a:r>
            <a:r>
              <a:rPr lang="ja-JP" altLang="ja-JP" dirty="0">
                <a:latin typeface="+mn-ea"/>
                <a:ea typeface="+mn-ea"/>
              </a:rPr>
              <a:t>ものは甘味飲料ではなく、水やお茶を選ぶようにしましょう。味のついた水（透明の甘い飲み物）</a:t>
            </a:r>
            <a:r>
              <a:rPr lang="ja-JP" altLang="ja-JP" dirty="0" smtClean="0">
                <a:latin typeface="+mn-ea"/>
                <a:ea typeface="+mn-ea"/>
              </a:rPr>
              <a:t>も</a:t>
            </a:r>
            <a:r>
              <a:rPr lang="ja-JP" altLang="en-US" dirty="0" smtClean="0">
                <a:latin typeface="+mn-ea"/>
                <a:ea typeface="+mn-ea"/>
              </a:rPr>
              <a:t>酸性度が高い飲み物です。</a:t>
            </a: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参考資料：デンタルハイジーン</a:t>
            </a:r>
            <a:endParaRPr lang="en-US" altLang="ja-JP" dirty="0" smtClean="0">
              <a:latin typeface="+mn-ea"/>
              <a:ea typeface="+mn-ea"/>
            </a:endParaRPr>
          </a:p>
          <a:p>
            <a:endParaRPr lang="ja-JP"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6</a:t>
            </a:fld>
            <a:endParaRPr kumimoji="1" lang="ja-JP" altLang="en-US"/>
          </a:p>
        </p:txBody>
      </p:sp>
    </p:spTree>
    <p:extLst>
      <p:ext uri="{BB962C8B-B14F-4D97-AF65-F5344CB8AC3E}">
        <p14:creationId xmlns:p14="http://schemas.microsoft.com/office/powerpoint/2010/main" val="172690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このスライドは、アニメーション形式です。</a:t>
            </a:r>
            <a:endParaRPr kumimoji="1" lang="en-US" altLang="ja-JP" dirty="0" smtClean="0">
              <a:latin typeface="+mn-ea"/>
              <a:ea typeface="+mn-ea"/>
            </a:endParaRPr>
          </a:p>
          <a:p>
            <a:r>
              <a:rPr kumimoji="1" lang="ja-JP" altLang="en-US" dirty="0" smtClean="0">
                <a:latin typeface="+mn-ea"/>
                <a:ea typeface="+mn-ea"/>
              </a:rPr>
              <a:t>まず、食べる頻度の図が表示されます。ここで、どちらのおやつの摂り方が歯にいいかを考えることができます。</a:t>
            </a:r>
            <a:endParaRPr kumimoji="1" lang="en-US" altLang="ja-JP" dirty="0" smtClean="0">
              <a:latin typeface="+mn-ea"/>
              <a:ea typeface="+mn-ea"/>
            </a:endParaRPr>
          </a:p>
          <a:p>
            <a:r>
              <a:rPr kumimoji="1" lang="ja-JP" altLang="en-US" dirty="0" smtClean="0">
                <a:latin typeface="+mn-ea"/>
                <a:ea typeface="+mn-ea"/>
              </a:rPr>
              <a:t>クリックすると「むし歯」と「健康な歯」のイラストが表示されます。</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　</a:t>
            </a:r>
            <a:r>
              <a:rPr kumimoji="1" lang="en-US" altLang="ja-JP" dirty="0" smtClean="0">
                <a:latin typeface="+mn-ea"/>
                <a:ea typeface="+mn-ea"/>
              </a:rPr>
              <a:t>1</a:t>
            </a:r>
            <a:r>
              <a:rPr kumimoji="1" lang="ja-JP" altLang="en-US" dirty="0" smtClean="0">
                <a:latin typeface="+mn-ea"/>
                <a:ea typeface="+mn-ea"/>
              </a:rPr>
              <a:t>日</a:t>
            </a:r>
            <a:r>
              <a:rPr kumimoji="1" lang="en-US" altLang="ja-JP" dirty="0" smtClean="0">
                <a:latin typeface="+mn-ea"/>
                <a:ea typeface="+mn-ea"/>
              </a:rPr>
              <a:t>3</a:t>
            </a:r>
            <a:r>
              <a:rPr kumimoji="1" lang="ja-JP" altLang="en-US" dirty="0" smtClean="0">
                <a:latin typeface="+mn-ea"/>
                <a:ea typeface="+mn-ea"/>
              </a:rPr>
              <a:t>食の食事以外での飲食回数が多いと、口の中が酸性になっている時間が長くなるため、むし歯になりやすいです。</a:t>
            </a:r>
            <a:endParaRPr kumimoji="1" lang="en-US" altLang="ja-JP" dirty="0" smtClean="0">
              <a:latin typeface="+mn-ea"/>
              <a:ea typeface="+mn-ea"/>
            </a:endParaRPr>
          </a:p>
          <a:p>
            <a:r>
              <a:rPr kumimoji="1" lang="en-US" altLang="ja-JP" dirty="0" smtClean="0">
                <a:latin typeface="+mn-ea"/>
                <a:ea typeface="+mn-ea"/>
              </a:rPr>
              <a:t>3</a:t>
            </a:r>
            <a:r>
              <a:rPr kumimoji="1" lang="ja-JP" altLang="en-US" dirty="0" smtClean="0">
                <a:latin typeface="+mn-ea"/>
                <a:ea typeface="+mn-ea"/>
              </a:rPr>
              <a:t>度の食事以外は、おやつは</a:t>
            </a:r>
            <a:r>
              <a:rPr kumimoji="1" lang="en-US" altLang="ja-JP" dirty="0" smtClean="0">
                <a:latin typeface="+mn-ea"/>
                <a:ea typeface="+mn-ea"/>
              </a:rPr>
              <a:t>1</a:t>
            </a:r>
            <a:r>
              <a:rPr kumimoji="1" lang="ja-JP" altLang="en-US" dirty="0" smtClean="0">
                <a:latin typeface="+mn-ea"/>
                <a:ea typeface="+mn-ea"/>
              </a:rPr>
              <a:t>回くらいに留めることが理想です。</a:t>
            </a:r>
            <a:endParaRPr kumimoji="1" lang="en-US" altLang="ja-JP" dirty="0" smtClean="0">
              <a:latin typeface="+mn-ea"/>
              <a:ea typeface="+mn-ea"/>
            </a:endParaRPr>
          </a:p>
          <a:p>
            <a:r>
              <a:rPr kumimoji="1" lang="ja-JP" altLang="en-US" dirty="0" smtClean="0">
                <a:latin typeface="+mn-ea"/>
                <a:ea typeface="+mn-ea"/>
              </a:rPr>
              <a:t>夜の勉強中の甘い飲み物（ココアや甘い紅茶など）、お風呂上がりの飲食、部活動時のスポーツドリンクなどはむし歯が増える原因の一つです。</a:t>
            </a:r>
            <a:endParaRPr kumimoji="1" lang="en-US" altLang="ja-JP" dirty="0" smtClean="0">
              <a:latin typeface="+mn-ea"/>
              <a:ea typeface="+mn-ea"/>
            </a:endParaRPr>
          </a:p>
          <a:p>
            <a:r>
              <a:rPr kumimoji="1" lang="ja-JP" altLang="en-US" sz="1200" dirty="0" smtClean="0">
                <a:latin typeface="+mn-ea"/>
                <a:ea typeface="+mn-ea"/>
              </a:rPr>
              <a:t>　</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7</a:t>
            </a:fld>
            <a:endParaRPr kumimoji="1" lang="ja-JP" altLang="en-US"/>
          </a:p>
        </p:txBody>
      </p:sp>
    </p:spTree>
    <p:extLst>
      <p:ext uri="{BB962C8B-B14F-4D97-AF65-F5344CB8AC3E}">
        <p14:creationId xmlns:p14="http://schemas.microsoft.com/office/powerpoint/2010/main" val="128070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ea"/>
                <a:ea typeface="+mn-ea"/>
                <a:cs typeface="+mn-cs"/>
              </a:rPr>
              <a:t>フッ化物入り歯みがき剤の効果的な使用方法として以下のことが推奨されています。</a:t>
            </a:r>
            <a:endParaRPr kumimoji="1" lang="en-US" altLang="ja-JP" sz="1200"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ea"/>
                <a:ea typeface="+mn-ea"/>
                <a:cs typeface="+mn-cs"/>
              </a:rPr>
              <a:t>・</a:t>
            </a:r>
            <a:r>
              <a:rPr kumimoji="1" lang="en-US" altLang="ja-JP" sz="1200" kern="1200" dirty="0" smtClean="0">
                <a:solidFill>
                  <a:schemeClr val="tx1"/>
                </a:solidFill>
                <a:effectLst/>
                <a:latin typeface="+mn-ea"/>
                <a:ea typeface="+mn-ea"/>
                <a:cs typeface="+mn-cs"/>
              </a:rPr>
              <a:t>1</a:t>
            </a:r>
            <a:r>
              <a:rPr kumimoji="1" lang="ja-JP" altLang="en-US" sz="1200" kern="1200" dirty="0" smtClean="0">
                <a:solidFill>
                  <a:schemeClr val="tx1"/>
                </a:solidFill>
                <a:effectLst/>
                <a:latin typeface="+mn-ea"/>
                <a:ea typeface="+mn-ea"/>
                <a:cs typeface="+mn-cs"/>
              </a:rPr>
              <a:t>日</a:t>
            </a:r>
            <a:r>
              <a:rPr kumimoji="1" lang="en-US" altLang="ja-JP" sz="1200" kern="1200" dirty="0" smtClean="0">
                <a:solidFill>
                  <a:schemeClr val="tx1"/>
                </a:solidFill>
                <a:effectLst/>
                <a:latin typeface="+mn-ea"/>
                <a:ea typeface="+mn-ea"/>
                <a:cs typeface="+mn-cs"/>
              </a:rPr>
              <a:t>2</a:t>
            </a:r>
            <a:r>
              <a:rPr kumimoji="1" lang="ja-JP" altLang="en-US" sz="1200" kern="1200" dirty="0" smtClean="0">
                <a:solidFill>
                  <a:schemeClr val="tx1"/>
                </a:solidFill>
                <a:effectLst/>
                <a:latin typeface="+mn-ea"/>
                <a:ea typeface="+mn-ea"/>
                <a:cs typeface="+mn-cs"/>
              </a:rPr>
              <a:t>回以上使う</a:t>
            </a:r>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・すすぎは少量の水で</a:t>
            </a:r>
            <a:r>
              <a:rPr kumimoji="1" lang="en-US" altLang="ja-JP" sz="1200" kern="1200" dirty="0" smtClean="0">
                <a:solidFill>
                  <a:schemeClr val="tx1"/>
                </a:solidFill>
                <a:effectLst/>
                <a:latin typeface="+mn-ea"/>
                <a:ea typeface="+mn-ea"/>
                <a:cs typeface="+mn-cs"/>
              </a:rPr>
              <a:t>1</a:t>
            </a:r>
            <a:r>
              <a:rPr kumimoji="1" lang="ja-JP" altLang="en-US" sz="1200" kern="1200" dirty="0" smtClean="0">
                <a:solidFill>
                  <a:schemeClr val="tx1"/>
                </a:solidFill>
                <a:effectLst/>
                <a:latin typeface="+mn-ea"/>
                <a:ea typeface="+mn-ea"/>
                <a:cs typeface="+mn-cs"/>
              </a:rPr>
              <a:t>回</a:t>
            </a:r>
            <a:endParaRPr kumimoji="1" lang="en-US" altLang="ja-JP" sz="1200"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ea"/>
                <a:ea typeface="+mn-ea"/>
                <a:cs typeface="+mn-cs"/>
              </a:rPr>
              <a:t>・</a:t>
            </a:r>
            <a:r>
              <a:rPr lang="en-US" altLang="ja-JP" sz="1200" dirty="0" smtClean="0">
                <a:latin typeface="+mn-ea"/>
                <a:ea typeface="+mn-ea"/>
              </a:rPr>
              <a:t>1</a:t>
            </a:r>
            <a:r>
              <a:rPr lang="ja-JP" altLang="en-US" sz="1200" dirty="0" smtClean="0">
                <a:latin typeface="+mn-ea"/>
                <a:ea typeface="+mn-ea"/>
              </a:rPr>
              <a:t>～</a:t>
            </a:r>
            <a:r>
              <a:rPr lang="en-US" altLang="ja-JP" sz="1200" dirty="0" smtClean="0">
                <a:latin typeface="+mn-ea"/>
                <a:ea typeface="+mn-ea"/>
              </a:rPr>
              <a:t>2</a:t>
            </a:r>
            <a:r>
              <a:rPr lang="ja-JP" altLang="en-US" sz="1200" dirty="0" smtClean="0">
                <a:latin typeface="+mn-ea"/>
                <a:ea typeface="+mn-ea"/>
              </a:rPr>
              <a:t>時間は飲食を控える</a:t>
            </a:r>
            <a:endParaRPr lang="en-US" altLang="ja-JP" sz="12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歯科医院でのフッ化物歯面塗布は、年に</a:t>
            </a:r>
            <a:r>
              <a:rPr lang="en-US" altLang="ja-JP" sz="1200" dirty="0" smtClean="0">
                <a:latin typeface="+mn-ea"/>
                <a:ea typeface="+mn-ea"/>
              </a:rPr>
              <a:t>3</a:t>
            </a:r>
            <a:r>
              <a:rPr lang="ja-JP" altLang="en-US" sz="1200" dirty="0" smtClean="0">
                <a:latin typeface="+mn-ea"/>
                <a:ea typeface="+mn-ea"/>
              </a:rPr>
              <a:t>～</a:t>
            </a:r>
            <a:r>
              <a:rPr lang="en-US" altLang="ja-JP" sz="1200" dirty="0" smtClean="0">
                <a:latin typeface="+mn-ea"/>
                <a:ea typeface="+mn-ea"/>
              </a:rPr>
              <a:t>4</a:t>
            </a:r>
            <a:r>
              <a:rPr lang="ja-JP" altLang="en-US" sz="1200" dirty="0" smtClean="0">
                <a:latin typeface="+mn-ea"/>
                <a:ea typeface="+mn-ea"/>
              </a:rPr>
              <a:t>回行うことが効果的です。</a:t>
            </a:r>
            <a:endParaRPr lang="en-US" altLang="ja-JP" sz="12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8</a:t>
            </a:fld>
            <a:endParaRPr kumimoji="1" lang="ja-JP" altLang="en-US"/>
          </a:p>
        </p:txBody>
      </p:sp>
    </p:spTree>
    <p:extLst>
      <p:ext uri="{BB962C8B-B14F-4D97-AF65-F5344CB8AC3E}">
        <p14:creationId xmlns:p14="http://schemas.microsoft.com/office/powerpoint/2010/main" val="396747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861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54992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62819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399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0007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1773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1192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884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46049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5553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31657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449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21"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1.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8.png"/><Relationship Id="rId19"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3.bp.blogspot.com/-bBCs0j2Xf8I/UzoZ40AVxLI/AAAAAAAAevg/8oE9uaxg4pA/s800/sugar_kakuzatou.png" TargetMode="External"/><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hyperlink" Target="http://3.bp.blogspot.com/-DVesu5jkbJY/V-SzHXVJrVI/AAAAAAAA-D8/S2GvFrXsOvMT7IwOjZHsa2VM83Q9LZSVACLcB/s800/syokuji_girl.png" TargetMode="External"/><Relationship Id="rId4" Type="http://schemas.openxmlformats.org/officeDocument/2006/relationships/image" Target="../media/image46.png"/><Relationship Id="rId9"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hyperlink" Target="http://3.bp.blogspot.com/-OFQDj6KHF9M/U82wrTgbgxI/AAAAAAAAjBw/-XlDuAk0cfw/s800/body_ha_good.png" TargetMode="External"/><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6.png"/><Relationship Id="rId5" Type="http://schemas.openxmlformats.org/officeDocument/2006/relationships/image" Target="../media/image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12.pn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8.png"/><Relationship Id="rId21" Type="http://schemas.openxmlformats.org/officeDocument/2006/relationships/image" Target="../media/image73.png"/><Relationship Id="rId7" Type="http://schemas.openxmlformats.org/officeDocument/2006/relationships/image" Target="../media/image4.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63.png"/><Relationship Id="rId5" Type="http://schemas.openxmlformats.org/officeDocument/2006/relationships/image" Target="../media/image59.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png"/><Relationship Id="rId9" Type="http://schemas.openxmlformats.org/officeDocument/2006/relationships/image" Target="../media/image61.png"/><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
            <a:ext cx="9144000" cy="833101"/>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187624" y="128826"/>
            <a:ext cx="6609502"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むし歯にしないためには？</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25" name="円/楕円 3"/>
          <p:cNvSpPr/>
          <p:nvPr/>
        </p:nvSpPr>
        <p:spPr>
          <a:xfrm>
            <a:off x="3273696" y="3548341"/>
            <a:ext cx="2847648" cy="2400939"/>
          </a:xfrm>
          <a:prstGeom prst="ellipse">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12"/>
          <p:cNvSpPr/>
          <p:nvPr/>
        </p:nvSpPr>
        <p:spPr>
          <a:xfrm>
            <a:off x="3273696" y="1755191"/>
            <a:ext cx="2847648" cy="2400939"/>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3"/>
          <p:cNvSpPr/>
          <p:nvPr/>
        </p:nvSpPr>
        <p:spPr>
          <a:xfrm>
            <a:off x="2120468" y="1755191"/>
            <a:ext cx="2686699" cy="2400939"/>
          </a:xfrm>
          <a:prstGeom prst="ellipse">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705893" y="5189350"/>
            <a:ext cx="800219" cy="461665"/>
          </a:xfrm>
          <a:prstGeom prst="rect">
            <a:avLst/>
          </a:prstGeom>
          <a:noFill/>
        </p:spPr>
        <p:txBody>
          <a:bodyPr wrap="none" rtlCol="0">
            <a:spAutoFit/>
          </a:bodyPr>
          <a:lstStyle/>
          <a:p>
            <a:r>
              <a:rPr kumimoji="1" lang="ja-JP" altLang="en-US" sz="2400" dirty="0" smtClean="0">
                <a:solidFill>
                  <a:srgbClr val="0000CC"/>
                </a:solidFill>
                <a:latin typeface="HGS創英角ﾎﾟｯﾌﾟ体" panose="040B0A00000000000000" pitchFamily="50" charset="-128"/>
                <a:ea typeface="HGS創英角ﾎﾟｯﾌﾟ体" panose="040B0A00000000000000" pitchFamily="50" charset="-128"/>
              </a:rPr>
              <a:t>歯質</a:t>
            </a:r>
            <a:endParaRPr kumimoji="1" lang="ja-JP" altLang="en-US" sz="2400" dirty="0">
              <a:solidFill>
                <a:srgbClr val="0000CC"/>
              </a:solidFill>
              <a:latin typeface="HGS創英角ﾎﾟｯﾌﾟ体" panose="040B0A00000000000000" pitchFamily="50" charset="-128"/>
              <a:ea typeface="HGS創英角ﾎﾟｯﾌﾟ体" panose="040B0A00000000000000" pitchFamily="50" charset="-128"/>
            </a:endParaRPr>
          </a:p>
        </p:txBody>
      </p:sp>
      <p:sp>
        <p:nvSpPr>
          <p:cNvPr id="31" name="テキスト ボックス 30"/>
          <p:cNvSpPr txBox="1"/>
          <p:nvPr/>
        </p:nvSpPr>
        <p:spPr>
          <a:xfrm>
            <a:off x="2425903" y="3085371"/>
            <a:ext cx="800219" cy="461665"/>
          </a:xfrm>
          <a:prstGeom prst="rect">
            <a:avLst/>
          </a:prstGeom>
          <a:noFill/>
        </p:spPr>
        <p:txBody>
          <a:bodyPr wrap="none" rtlCol="0">
            <a:spAutoFit/>
          </a:bodyPr>
          <a:lstStyle/>
          <a:p>
            <a:r>
              <a:rPr kumimoji="1" lang="ja-JP" altLang="en-US" sz="2400" dirty="0" smtClean="0">
                <a:solidFill>
                  <a:srgbClr val="006600"/>
                </a:solidFill>
                <a:latin typeface="HGS創英角ﾎﾟｯﾌﾟ体" panose="040B0A00000000000000" pitchFamily="50" charset="-128"/>
                <a:ea typeface="HGS創英角ﾎﾟｯﾌﾟ体" panose="040B0A00000000000000" pitchFamily="50" charset="-128"/>
              </a:rPr>
              <a:t>細菌</a:t>
            </a:r>
            <a:endParaRPr kumimoji="1" lang="ja-JP" altLang="en-US" sz="2400" dirty="0">
              <a:solidFill>
                <a:srgbClr val="006600"/>
              </a:solidFill>
              <a:latin typeface="HGS創英角ﾎﾟｯﾌﾟ体" panose="040B0A00000000000000" pitchFamily="50" charset="-128"/>
              <a:ea typeface="HGS創英角ﾎﾟｯﾌﾟ体" panose="040B0A00000000000000" pitchFamily="50" charset="-128"/>
            </a:endParaRPr>
          </a:p>
        </p:txBody>
      </p:sp>
      <p:sp>
        <p:nvSpPr>
          <p:cNvPr id="32" name="テキスト ボックス 31"/>
          <p:cNvSpPr txBox="1"/>
          <p:nvPr/>
        </p:nvSpPr>
        <p:spPr>
          <a:xfrm>
            <a:off x="4918902" y="3124964"/>
            <a:ext cx="800219" cy="461665"/>
          </a:xfrm>
          <a:prstGeom prst="rect">
            <a:avLst/>
          </a:prstGeom>
          <a:noFill/>
        </p:spPr>
        <p:txBody>
          <a:bodyPr wrap="none" rtlCol="0">
            <a:spAutoFit/>
          </a:bodyPr>
          <a:lstStyle/>
          <a:p>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砂糖</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702" y="4183110"/>
            <a:ext cx="877285" cy="800522"/>
          </a:xfrm>
          <a:prstGeom prst="rect">
            <a:avLst/>
          </a:prstGeom>
        </p:spPr>
      </p:pic>
      <p:pic>
        <p:nvPicPr>
          <p:cNvPr id="42" name="図 41"/>
          <p:cNvPicPr>
            <a:picLocks noChangeAspect="1"/>
          </p:cNvPicPr>
          <p:nvPr/>
        </p:nvPicPr>
        <p:blipFill rotWithShape="1">
          <a:blip r:embed="rId4">
            <a:extLst>
              <a:ext uri="{28A0092B-C50C-407E-A947-70E740481C1C}">
                <a14:useLocalDpi xmlns:a14="http://schemas.microsoft.com/office/drawing/2010/main" val="0"/>
              </a:ext>
            </a:extLst>
          </a:blip>
          <a:srcRect l="21293" r="18824" b="50000"/>
          <a:stretch/>
        </p:blipFill>
        <p:spPr>
          <a:xfrm>
            <a:off x="2340625" y="1869801"/>
            <a:ext cx="1008088" cy="994158"/>
          </a:xfrm>
          <a:prstGeom prst="rect">
            <a:avLst/>
          </a:prstGeom>
        </p:spPr>
      </p:pic>
      <p:sp>
        <p:nvSpPr>
          <p:cNvPr id="43" name="円/楕円 13"/>
          <p:cNvSpPr/>
          <p:nvPr/>
        </p:nvSpPr>
        <p:spPr>
          <a:xfrm>
            <a:off x="1958694" y="3548341"/>
            <a:ext cx="2848473" cy="2400939"/>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2" descr="http://1.bp.blogspot.com/-ZELov-QvHaU/UVWMfIiV3bI/AAAAAAAAPIM/xxWcxLdHrwk/s1600/candy.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6003" y="2150310"/>
            <a:ext cx="917960" cy="72850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2540319" y="5149975"/>
            <a:ext cx="800219" cy="461665"/>
          </a:xfrm>
          <a:prstGeom prst="rect">
            <a:avLst/>
          </a:prstGeom>
          <a:noFill/>
        </p:spPr>
        <p:txBody>
          <a:bodyPr wrap="none" rtlCol="0">
            <a:spAutoFit/>
          </a:bodyPr>
          <a:lstStyle/>
          <a:p>
            <a:r>
              <a:rPr kumimoji="1" lang="ja-JP" altLang="en-US" sz="2400" dirty="0" smtClean="0">
                <a:solidFill>
                  <a:schemeClr val="accent6"/>
                </a:solidFill>
                <a:latin typeface="HGS創英角ﾎﾟｯﾌﾟ体" panose="040B0A00000000000000" pitchFamily="50" charset="-128"/>
                <a:ea typeface="HGS創英角ﾎﾟｯﾌﾟ体" panose="040B0A00000000000000" pitchFamily="50" charset="-128"/>
              </a:rPr>
              <a:t>時間</a:t>
            </a:r>
            <a:endParaRPr kumimoji="1" lang="ja-JP" altLang="en-US" sz="2400" dirty="0">
              <a:solidFill>
                <a:schemeClr val="accent6"/>
              </a:solidFill>
              <a:latin typeface="HGS創英角ﾎﾟｯﾌﾟ体" panose="040B0A00000000000000" pitchFamily="50" charset="-128"/>
              <a:ea typeface="HGS創英角ﾎﾟｯﾌﾟ体" panose="040B0A00000000000000" pitchFamily="50" charset="-128"/>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031" y="1812088"/>
            <a:ext cx="845343" cy="1227111"/>
          </a:xfrm>
          <a:prstGeom prst="rect">
            <a:avLst/>
          </a:prstGeom>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2779" y="4240358"/>
            <a:ext cx="670382" cy="670382"/>
          </a:xfrm>
          <a:prstGeom prst="rect">
            <a:avLst/>
          </a:prstGeom>
        </p:spPr>
      </p:pic>
      <p:cxnSp>
        <p:nvCxnSpPr>
          <p:cNvPr id="48" name="直線矢印コネクタ 47"/>
          <p:cNvCxnSpPr/>
          <p:nvPr/>
        </p:nvCxnSpPr>
        <p:spPr>
          <a:xfrm flipH="1" flipV="1">
            <a:off x="1835696" y="2602857"/>
            <a:ext cx="623382" cy="116531"/>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5836188" y="3080294"/>
            <a:ext cx="710129" cy="630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121344" y="5855104"/>
            <a:ext cx="2698175" cy="954107"/>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フッ化物の利用</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シーラント</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6049273" y="1004129"/>
            <a:ext cx="3094727" cy="1272143"/>
          </a:xfrm>
          <a:prstGeom prst="rect">
            <a:avLst/>
          </a:prstGeom>
          <a:noFill/>
        </p:spPr>
        <p:txBody>
          <a:bodyPr wrap="square" rtlCol="0">
            <a:spAutoFit/>
          </a:bodyPr>
          <a:lstStyle/>
          <a:p>
            <a:pPr>
              <a:lnSpc>
                <a:spcPts val="4600"/>
              </a:lnSpc>
            </a:pPr>
            <a:r>
              <a:rPr kumimoji="1" lang="ja-JP" altLang="en-US" sz="2800" dirty="0" smtClean="0">
                <a:latin typeface="HG丸ｺﾞｼｯｸM-PRO" panose="020F0600000000000000" pitchFamily="50" charset="-128"/>
                <a:ea typeface="HG丸ｺﾞｼｯｸM-PRO" panose="020F0600000000000000" pitchFamily="50" charset="-128"/>
              </a:rPr>
              <a:t>おやつの食べ方を見直す</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56151" y="3396117"/>
            <a:ext cx="1980029" cy="1272143"/>
          </a:xfrm>
          <a:prstGeom prst="rect">
            <a:avLst/>
          </a:prstGeom>
          <a:noFill/>
        </p:spPr>
        <p:txBody>
          <a:bodyPr wrap="none" rtlCol="0">
            <a:spAutoFit/>
          </a:bodyPr>
          <a:lstStyle/>
          <a:p>
            <a:pPr>
              <a:lnSpc>
                <a:spcPts val="4600"/>
              </a:lnSpc>
            </a:pPr>
            <a:r>
              <a:rPr lang="ja-JP" altLang="en-US" sz="2800" dirty="0" smtClean="0">
                <a:latin typeface="HG丸ｺﾞｼｯｸM-PRO" panose="020F0600000000000000" pitchFamily="50" charset="-128"/>
                <a:ea typeface="HG丸ｺﾞｼｯｸM-PRO" panose="020F0600000000000000" pitchFamily="50" charset="-128"/>
              </a:rPr>
              <a:t>ていね</a:t>
            </a:r>
            <a:r>
              <a:rPr lang="ja-JP" altLang="en-US" sz="2800" dirty="0">
                <a:latin typeface="HG丸ｺﾞｼｯｸM-PRO" panose="020F0600000000000000" pitchFamily="50" charset="-128"/>
                <a:ea typeface="HG丸ｺﾞｼｯｸM-PRO" panose="020F0600000000000000" pitchFamily="50" charset="-128"/>
              </a:rPr>
              <a:t>い</a:t>
            </a:r>
            <a:r>
              <a:rPr kumimoji="1" lang="ja-JP" altLang="en-US" sz="2800" dirty="0" smtClean="0">
                <a:latin typeface="HG丸ｺﾞｼｯｸM-PRO" panose="020F0600000000000000" pitchFamily="50" charset="-128"/>
                <a:ea typeface="HG丸ｺﾞｼｯｸM-PRO" panose="020F0600000000000000" pitchFamily="50" charset="-128"/>
              </a:rPr>
              <a:t>な</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4600"/>
              </a:lnSpc>
            </a:pPr>
            <a:r>
              <a:rPr kumimoji="1" lang="ja-JP" altLang="en-US" sz="2800" dirty="0" smtClean="0">
                <a:latin typeface="HG丸ｺﾞｼｯｸM-PRO" panose="020F0600000000000000" pitchFamily="50" charset="-128"/>
                <a:ea typeface="HG丸ｺﾞｼｯｸM-PRO" panose="020F0600000000000000" pitchFamily="50" charset="-128"/>
              </a:rPr>
              <a:t>歯みがき</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55" name="Picture 22" descr="歯医者のイラスト「治療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419" y="4077072"/>
            <a:ext cx="1512735" cy="15127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6" descr="ペットボトルに入ったお茶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2344" y="1669174"/>
            <a:ext cx="1181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descr="焼き芋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3444" y="2000714"/>
            <a:ext cx="1389615" cy="122749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歯磨き粉・フッ素入り"/>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22" y="4414903"/>
            <a:ext cx="1360231" cy="136023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1162140\Documents\Fukumoto\健康教育媒体\photo\手鏡.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5861" t="13971" r="12868" b="6618"/>
          <a:stretch/>
        </p:blipFill>
        <p:spPr bwMode="auto">
          <a:xfrm rot="5400000">
            <a:off x="77340" y="987516"/>
            <a:ext cx="1740636" cy="1692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1162140\Documents\Fukumoto\健康教育媒体\photo\ウルトラフロス.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000" t="20207" r="34804" b="11179"/>
          <a:stretch/>
        </p:blipFill>
        <p:spPr bwMode="auto">
          <a:xfrm rot="4326190">
            <a:off x="758254" y="2147454"/>
            <a:ext cx="520895" cy="176400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直線矢印コネクタ 75"/>
          <p:cNvCxnSpPr/>
          <p:nvPr/>
        </p:nvCxnSpPr>
        <p:spPr>
          <a:xfrm>
            <a:off x="5878374" y="4977034"/>
            <a:ext cx="625758" cy="114021"/>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4691525" y="3272060"/>
            <a:ext cx="1894878" cy="129514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576351" y="-40451"/>
            <a:ext cx="389850" cy="338554"/>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ば</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143362" y="3878301"/>
            <a:ext cx="364202"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は</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7550959" y="908720"/>
            <a:ext cx="1141659"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た　　 かた</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6148424" y="1471714"/>
            <a:ext cx="782587"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み なお</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6942738" y="5663233"/>
            <a:ext cx="185820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か ぶつ　　  り よう</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2386578" y="2890237"/>
            <a:ext cx="90281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さいきん</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2608798" y="4939075"/>
            <a:ext cx="723275"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じかん</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4764270" y="4966368"/>
            <a:ext cx="723275"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ししつ</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4954450" y="2922726"/>
            <a:ext cx="723275"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さとう</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grpSp>
        <p:nvGrpSpPr>
          <p:cNvPr id="47" name="グループ化 46"/>
          <p:cNvGrpSpPr/>
          <p:nvPr/>
        </p:nvGrpSpPr>
        <p:grpSpPr>
          <a:xfrm>
            <a:off x="3189408" y="2863959"/>
            <a:ext cx="1516485" cy="2077385"/>
            <a:chOff x="-2455225" y="-483744"/>
            <a:chExt cx="1516485" cy="2077385"/>
          </a:xfrm>
        </p:grpSpPr>
        <p:sp>
          <p:nvSpPr>
            <p:cNvPr id="61" name="爆発 1 60"/>
            <p:cNvSpPr/>
            <p:nvPr/>
          </p:nvSpPr>
          <p:spPr>
            <a:xfrm>
              <a:off x="-2455225" y="-483744"/>
              <a:ext cx="1516485" cy="20773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図 6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60587" y="-93935"/>
              <a:ext cx="1344399" cy="1226765"/>
            </a:xfrm>
            <a:prstGeom prst="rect">
              <a:avLst/>
            </a:prstGeom>
          </p:spPr>
        </p:pic>
      </p:grpSp>
    </p:spTree>
    <p:extLst>
      <p:ext uri="{BB962C8B-B14F-4D97-AF65-F5344CB8AC3E}">
        <p14:creationId xmlns:p14="http://schemas.microsoft.com/office/powerpoint/2010/main" val="12463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メモ 8"/>
          <p:cNvSpPr/>
          <p:nvPr/>
        </p:nvSpPr>
        <p:spPr>
          <a:xfrm>
            <a:off x="156871" y="2056270"/>
            <a:ext cx="8725808" cy="3676986"/>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1"/>
            <a:ext cx="9144000" cy="883104"/>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201518" y="154941"/>
            <a:ext cx="5070619"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細菌を減らそう　　</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sp>
        <p:nvSpPr>
          <p:cNvPr id="27" name="円/楕円 13"/>
          <p:cNvSpPr/>
          <p:nvPr/>
        </p:nvSpPr>
        <p:spPr>
          <a:xfrm>
            <a:off x="319037" y="191960"/>
            <a:ext cx="1277378" cy="1049875"/>
          </a:xfrm>
          <a:prstGeom prst="ellipse">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l="21293" r="18824" b="50000"/>
          <a:stretch/>
        </p:blipFill>
        <p:spPr>
          <a:xfrm>
            <a:off x="501611" y="55885"/>
            <a:ext cx="926850" cy="914042"/>
          </a:xfrm>
          <a:prstGeom prst="rect">
            <a:avLst/>
          </a:prstGeom>
        </p:spPr>
      </p:pic>
      <p:sp>
        <p:nvSpPr>
          <p:cNvPr id="20" name="テキスト ボックス 19"/>
          <p:cNvSpPr txBox="1"/>
          <p:nvPr/>
        </p:nvSpPr>
        <p:spPr>
          <a:xfrm>
            <a:off x="1023044" y="6081230"/>
            <a:ext cx="6662329" cy="682238"/>
          </a:xfrm>
          <a:prstGeom prst="rect">
            <a:avLst/>
          </a:prstGeom>
          <a:noFill/>
        </p:spPr>
        <p:txBody>
          <a:bodyPr wrap="square" rtlCol="0">
            <a:spAutoFit/>
          </a:bodyPr>
          <a:lstStyle/>
          <a:p>
            <a:pPr>
              <a:lnSpc>
                <a:spcPts val="4600"/>
              </a:lnSpc>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特に夜</a:t>
            </a:r>
            <a:r>
              <a:rPr lang="ja-JP" altLang="en-US" sz="2800" dirty="0" smtClean="0">
                <a:latin typeface="HG丸ｺﾞｼｯｸM-PRO" panose="020F0600000000000000" pitchFamily="50" charset="-128"/>
                <a:ea typeface="HG丸ｺﾞｼｯｸM-PRO" panose="020F0600000000000000" pitchFamily="50" charset="-128"/>
              </a:rPr>
              <a:t>は、ていねいにみがきましょう。</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86" name="テキスト ボックス 85"/>
          <p:cNvSpPr txBox="1"/>
          <p:nvPr/>
        </p:nvSpPr>
        <p:spPr>
          <a:xfrm>
            <a:off x="290438" y="2245366"/>
            <a:ext cx="3608780"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歯みがきのポイント</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9039">
            <a:off x="7172291" y="436248"/>
            <a:ext cx="735421" cy="701190"/>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7111">
            <a:off x="6387354" y="235660"/>
            <a:ext cx="1171766" cy="1394960"/>
          </a:xfrm>
          <a:prstGeom prst="rect">
            <a:avLst/>
          </a:prstGeom>
        </p:spPr>
      </p:pic>
      <p:sp>
        <p:nvSpPr>
          <p:cNvPr id="87" name="テキスト ボックス 86"/>
          <p:cNvSpPr txBox="1"/>
          <p:nvPr/>
        </p:nvSpPr>
        <p:spPr>
          <a:xfrm>
            <a:off x="179512" y="1302472"/>
            <a:ext cx="7044795" cy="584775"/>
          </a:xfrm>
          <a:prstGeom prst="rect">
            <a:avLst/>
          </a:prstGeom>
          <a:noFill/>
        </p:spPr>
        <p:txBody>
          <a:bodyPr wrap="square" rtlCol="0">
            <a:spAutoFit/>
          </a:bodyPr>
          <a:lstStyle/>
          <a:p>
            <a:r>
              <a:rPr lang="ja-JP" altLang="en-US" sz="3200" b="1" u="sng" dirty="0" smtClean="0">
                <a:solidFill>
                  <a:srgbClr val="FF0000"/>
                </a:solidFill>
                <a:latin typeface="HG丸ｺﾞｼｯｸM-PRO" panose="020F0600000000000000" pitchFamily="50" charset="-128"/>
                <a:ea typeface="HG丸ｺﾞｼｯｸM-PRO" panose="020F0600000000000000" pitchFamily="50" charset="-128"/>
              </a:rPr>
              <a:t>ていねいに</a:t>
            </a:r>
            <a:r>
              <a:rPr lang="ja-JP" altLang="en-US" sz="3200" dirty="0">
                <a:latin typeface="HG丸ｺﾞｼｯｸM-PRO" panose="020F0600000000000000" pitchFamily="50" charset="-128"/>
                <a:ea typeface="HG丸ｺﾞｼｯｸM-PRO" panose="020F0600000000000000" pitchFamily="50" charset="-128"/>
              </a:rPr>
              <a:t>歯</a:t>
            </a:r>
            <a:r>
              <a:rPr lang="ja-JP" altLang="en-US" sz="3200" dirty="0" smtClean="0">
                <a:latin typeface="HG丸ｺﾞｼｯｸM-PRO" panose="020F0600000000000000" pitchFamily="50" charset="-128"/>
                <a:ea typeface="HG丸ｺﾞｼｯｸM-PRO" panose="020F0600000000000000" pitchFamily="50" charset="-128"/>
              </a:rPr>
              <a:t>みがきをしましょう！</a:t>
            </a: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56985" y="4688383"/>
            <a:ext cx="1673584" cy="2063628"/>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6811" y="2341385"/>
            <a:ext cx="1452711" cy="1636857"/>
          </a:xfrm>
          <a:prstGeom prst="rect">
            <a:avLst/>
          </a:prstGeom>
        </p:spPr>
      </p:pic>
      <p:sp>
        <p:nvSpPr>
          <p:cNvPr id="89" name="テキスト ボックス 88"/>
          <p:cNvSpPr txBox="1"/>
          <p:nvPr/>
        </p:nvSpPr>
        <p:spPr>
          <a:xfrm>
            <a:off x="1436097" y="2823189"/>
            <a:ext cx="7446582" cy="2677656"/>
          </a:xfrm>
          <a:prstGeom prst="rect">
            <a:avLst/>
          </a:prstGeom>
          <a:noFill/>
        </p:spPr>
        <p:txBody>
          <a:bodyPr wrap="square" rtlCol="0">
            <a:spAutoFit/>
          </a:bodyPr>
          <a:lstStyle/>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手鏡</a:t>
            </a:r>
            <a:r>
              <a:rPr lang="ja-JP" altLang="en-US" sz="2800" dirty="0" smtClean="0">
                <a:latin typeface="HG丸ｺﾞｼｯｸM-PRO" panose="020F0600000000000000" pitchFamily="50" charset="-128"/>
                <a:ea typeface="HG丸ｺﾞｼｯｸM-PRO" panose="020F0600000000000000" pitchFamily="50" charset="-128"/>
              </a:rPr>
              <a:t>をみながらみがく</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・みがく順番を決める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・むし歯になりやすい部分を重点的にみがく</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・デンタルフロスなども使う</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555776" y="-36847"/>
            <a:ext cx="196399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さいきん　　　</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err="1" smtClean="0">
                <a:latin typeface="HG丸ｺﾞｼｯｸM-PRO" panose="020F0600000000000000" pitchFamily="50" charset="-128"/>
                <a:ea typeface="HG丸ｺﾞｼｯｸM-PRO" panose="020F0600000000000000" pitchFamily="50" charset="-128"/>
              </a:rPr>
              <a:t>へ</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2302561" y="1052736"/>
            <a:ext cx="389850"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は</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1023044" y="5927782"/>
            <a:ext cx="1279517"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とく　 よる</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763688" y="2703769"/>
            <a:ext cx="1005403"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てかが</a:t>
            </a:r>
            <a:r>
              <a:rPr lang="ja-JP" altLang="en-US" sz="1600" dirty="0">
                <a:latin typeface="HG丸ｺﾞｼｯｸM-PRO" panose="020F0600000000000000" pitchFamily="50" charset="-128"/>
                <a:ea typeface="HG丸ｺﾞｼｯｸM-PRO" panose="020F0600000000000000" pitchFamily="50" charset="-128"/>
              </a:rPr>
              <a:t>み</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779181" y="3344417"/>
            <a:ext cx="1689886"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じゅんばん　 き</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589684" y="3999913"/>
            <a:ext cx="4903907" cy="338554"/>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ば</a:t>
            </a:r>
            <a:r>
              <a:rPr lang="ja-JP" altLang="en-US" sz="1600" dirty="0" smtClean="0">
                <a:latin typeface="HG丸ｺﾞｼｯｸM-PRO" panose="020F0600000000000000" pitchFamily="50" charset="-128"/>
                <a:ea typeface="HG丸ｺﾞｼｯｸM-PRO" panose="020F0600000000000000" pitchFamily="50" charset="-128"/>
              </a:rPr>
              <a:t>　　　　　　　　　　　ぶぶん</a:t>
            </a:r>
            <a:r>
              <a:rPr lang="ja-JP" altLang="en-US" sz="1600" smtClean="0">
                <a:latin typeface="HG丸ｺﾞｼｯｸM-PRO" panose="020F0600000000000000" pitchFamily="50" charset="-128"/>
                <a:ea typeface="HG丸ｺﾞｼｯｸM-PRO" panose="020F0600000000000000" pitchFamily="50" charset="-128"/>
              </a:rPr>
              <a:t>　じゅうてんてき</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308926" y="4686441"/>
            <a:ext cx="595035" cy="338554"/>
          </a:xfrm>
          <a:prstGeom prst="rect">
            <a:avLst/>
          </a:prstGeom>
          <a:noFill/>
        </p:spPr>
        <p:txBody>
          <a:bodyPr wrap="none" rtlCol="0">
            <a:spAutoFit/>
          </a:bodyPr>
          <a:lstStyle/>
          <a:p>
            <a:r>
              <a:rPr lang="ja-JP" altLang="en-US" sz="1600" dirty="0" err="1" smtClean="0">
                <a:latin typeface="HG丸ｺﾞｼｯｸM-PRO" panose="020F0600000000000000" pitchFamily="50" charset="-128"/>
                <a:ea typeface="HG丸ｺﾞｼｯｸM-PRO" panose="020F0600000000000000" pitchFamily="50" charset="-128"/>
              </a:rPr>
              <a:t>つ</a:t>
            </a:r>
            <a:r>
              <a:rPr lang="ja-JP" altLang="en-US" sz="1600" dirty="0" err="1">
                <a:latin typeface="HG丸ｺﾞｼｯｸM-PRO" panose="020F0600000000000000" pitchFamily="50" charset="-128"/>
                <a:ea typeface="HG丸ｺﾞｼｯｸM-PRO" panose="020F0600000000000000" pitchFamily="50" charset="-128"/>
              </a:rPr>
              <a:t>か</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383655" y="2060848"/>
            <a:ext cx="389850"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は</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70581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
            <a:ext cx="9144000" cy="94315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221402" y="222783"/>
            <a:ext cx="7122463"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おやつの食べ方を見直そう　</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sp>
        <p:nvSpPr>
          <p:cNvPr id="60" name="円/楕円 12"/>
          <p:cNvSpPr/>
          <p:nvPr/>
        </p:nvSpPr>
        <p:spPr>
          <a:xfrm>
            <a:off x="255840" y="185490"/>
            <a:ext cx="878716" cy="1030502"/>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Picture 2" descr="http://1.bp.blogspot.com/-ZELov-QvHaU/UVWMfIiV3bI/AAAAAAAAPIM/xxWcxLdHrwk/s1600/candy.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60" y="437579"/>
            <a:ext cx="722348" cy="573261"/>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2" y="-1"/>
            <a:ext cx="758566" cy="1101144"/>
          </a:xfrm>
          <a:prstGeom prst="rect">
            <a:avLst/>
          </a:prstGeom>
        </p:spPr>
      </p:pic>
      <p:sp>
        <p:nvSpPr>
          <p:cNvPr id="66" name="円/楕円 13"/>
          <p:cNvSpPr/>
          <p:nvPr/>
        </p:nvSpPr>
        <p:spPr>
          <a:xfrm>
            <a:off x="1285508" y="166146"/>
            <a:ext cx="914462" cy="1049845"/>
          </a:xfrm>
          <a:prstGeom prst="ellipse">
            <a:avLst/>
          </a:prstGeom>
          <a:solidFill>
            <a:srgbClr val="FFC000">
              <a:alpha val="52157"/>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656" y="260648"/>
            <a:ext cx="499277" cy="499277"/>
          </a:xfrm>
          <a:prstGeom prst="rect">
            <a:avLst/>
          </a:prstGeom>
        </p:spPr>
      </p:pic>
      <p:sp>
        <p:nvSpPr>
          <p:cNvPr id="68" name="テキスト ボックス 67"/>
          <p:cNvSpPr txBox="1"/>
          <p:nvPr/>
        </p:nvSpPr>
        <p:spPr>
          <a:xfrm>
            <a:off x="518603" y="1653968"/>
            <a:ext cx="6573677" cy="584775"/>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自分のおやつを振り返ってみよう。</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5587708" y="16213"/>
            <a:ext cx="2169184"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かた　　　 み　なお </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645254" y="1455386"/>
            <a:ext cx="4156907"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じぶん　　　　　　　　　　  ふ        かえ</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4667156" y="29953"/>
            <a:ext cx="389850"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た</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2208" y="2662027"/>
            <a:ext cx="768016" cy="882777"/>
          </a:xfrm>
          <a:prstGeom prst="rect">
            <a:avLst/>
          </a:prstGeom>
        </p:spPr>
      </p:pic>
      <p:sp>
        <p:nvSpPr>
          <p:cNvPr id="25" name="テキスト ボックス 24"/>
          <p:cNvSpPr txBox="1"/>
          <p:nvPr/>
        </p:nvSpPr>
        <p:spPr>
          <a:xfrm>
            <a:off x="2312630" y="2699307"/>
            <a:ext cx="5040560" cy="3254737"/>
          </a:xfrm>
          <a:prstGeom prst="rect">
            <a:avLst/>
          </a:prstGeom>
          <a:noFill/>
        </p:spPr>
        <p:txBody>
          <a:bodyPr wrap="square" rtlCol="0">
            <a:spAutoFit/>
          </a:bodyPr>
          <a:lstStyle/>
          <a:p>
            <a:pPr>
              <a:lnSpc>
                <a:spcPct val="150000"/>
              </a:lnSpc>
            </a:pPr>
            <a:r>
              <a:rPr lang="ja-JP" altLang="en-US" sz="3600" dirty="0" smtClean="0">
                <a:latin typeface="HG丸ｺﾞｼｯｸM-PRO" panose="020F0600000000000000" pitchFamily="50" charset="-128"/>
                <a:ea typeface="HG丸ｺﾞｼｯｸM-PRO" panose="020F0600000000000000" pitchFamily="50" charset="-128"/>
              </a:rPr>
              <a:t>何</a:t>
            </a:r>
            <a:r>
              <a:rPr lang="ja-JP" altLang="en-US" sz="3600" dirty="0">
                <a:latin typeface="HG丸ｺﾞｼｯｸM-PRO" panose="020F0600000000000000" pitchFamily="50" charset="-128"/>
                <a:ea typeface="HG丸ｺﾞｼｯｸM-PRO" panose="020F0600000000000000" pitchFamily="50" charset="-128"/>
              </a:rPr>
              <a:t>を</a:t>
            </a:r>
            <a:r>
              <a:rPr lang="ja-JP" altLang="en-US" sz="3600" dirty="0" smtClean="0">
                <a:latin typeface="HG丸ｺﾞｼｯｸM-PRO" panose="020F0600000000000000" pitchFamily="50" charset="-128"/>
                <a:ea typeface="HG丸ｺﾞｼｯｸM-PRO" panose="020F0600000000000000" pitchFamily="50" charset="-128"/>
              </a:rPr>
              <a:t>食べているかな？</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3600" dirty="0" smtClean="0">
                <a:latin typeface="HG丸ｺﾞｼｯｸM-PRO" panose="020F0600000000000000" pitchFamily="50" charset="-128"/>
                <a:ea typeface="HG丸ｺﾞｼｯｸM-PRO" panose="020F0600000000000000" pitchFamily="50" charset="-128"/>
              </a:rPr>
              <a:t>何</a:t>
            </a:r>
            <a:r>
              <a:rPr lang="ja-JP" altLang="en-US" sz="3600" dirty="0">
                <a:latin typeface="HG丸ｺﾞｼｯｸM-PRO" panose="020F0600000000000000" pitchFamily="50" charset="-128"/>
                <a:ea typeface="HG丸ｺﾞｼｯｸM-PRO" panose="020F0600000000000000" pitchFamily="50" charset="-128"/>
              </a:rPr>
              <a:t>を</a:t>
            </a:r>
            <a:r>
              <a:rPr lang="ja-JP" altLang="en-US" sz="3600" dirty="0" smtClean="0">
                <a:latin typeface="HG丸ｺﾞｼｯｸM-PRO" panose="020F0600000000000000" pitchFamily="50" charset="-128"/>
                <a:ea typeface="HG丸ｺﾞｼｯｸM-PRO" panose="020F0600000000000000" pitchFamily="50" charset="-128"/>
              </a:rPr>
              <a:t>飲んでいるかな？</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3600" dirty="0" smtClean="0">
                <a:latin typeface="HG丸ｺﾞｼｯｸM-PRO" panose="020F0600000000000000" pitchFamily="50" charset="-128"/>
                <a:ea typeface="HG丸ｺﾞｼｯｸM-PRO" panose="020F0600000000000000" pitchFamily="50" charset="-128"/>
              </a:rPr>
              <a:t>いつ食べているかな？</a:t>
            </a:r>
            <a:endParaRPr lang="en-US" altLang="ja-JP" sz="3600" dirty="0" smtClean="0">
              <a:latin typeface="HG丸ｺﾞｼｯｸM-PRO" panose="020F0600000000000000" pitchFamily="50" charset="-128"/>
              <a:ea typeface="HG丸ｺﾞｼｯｸM-PRO" panose="020F0600000000000000" pitchFamily="50" charset="-128"/>
            </a:endParaRPr>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1781" y="3718228"/>
            <a:ext cx="768016" cy="882777"/>
          </a:xfrm>
          <a:prstGeom prst="rect">
            <a:avLst/>
          </a:prstGeom>
        </p:spPr>
      </p:pic>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1353" y="4999259"/>
            <a:ext cx="768016" cy="882777"/>
          </a:xfrm>
          <a:prstGeom prst="rect">
            <a:avLst/>
          </a:prstGeom>
        </p:spPr>
      </p:pic>
      <p:sp>
        <p:nvSpPr>
          <p:cNvPr id="17" name="テキスト ボックス 16"/>
          <p:cNvSpPr txBox="1"/>
          <p:nvPr/>
        </p:nvSpPr>
        <p:spPr>
          <a:xfrm>
            <a:off x="2386037" y="2661489"/>
            <a:ext cx="1415772"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なに　　　</a:t>
            </a:r>
            <a:r>
              <a:rPr lang="ja-JP" altLang="en-US" sz="1600" dirty="0" err="1" smtClean="0">
                <a:latin typeface="HG丸ｺﾞｼｯｸM-PRO" panose="020F0600000000000000" pitchFamily="50" charset="-128"/>
                <a:ea typeface="HG丸ｺﾞｼｯｸM-PRO" panose="020F0600000000000000" pitchFamily="50" charset="-128"/>
              </a:rPr>
              <a:t>た</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383757" y="3720123"/>
            <a:ext cx="1415772"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なに　　　</a:t>
            </a:r>
            <a:r>
              <a:rPr lang="ja-JP" altLang="en-US" sz="1600" dirty="0" err="1" smtClean="0">
                <a:latin typeface="HG丸ｺﾞｼｯｸM-PRO" panose="020F0600000000000000" pitchFamily="50" charset="-128"/>
                <a:ea typeface="HG丸ｺﾞｼｯｸM-PRO" panose="020F0600000000000000" pitchFamily="50" charset="-128"/>
              </a:rPr>
              <a:t>の</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409679" y="4959621"/>
            <a:ext cx="389850"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た</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1940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43793"/>
            <a:ext cx="9144000" cy="893705"/>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196561" y="190381"/>
            <a:ext cx="5993949" cy="646331"/>
          </a:xfrm>
          <a:prstGeom prst="rect">
            <a:avLst/>
          </a:prstGeom>
          <a:noFill/>
        </p:spPr>
        <p:txBody>
          <a:bodyPr wrap="none" rtlCol="0">
            <a:spAutoFit/>
          </a:bodyPr>
          <a:lstStyle/>
          <a:p>
            <a:pPr marL="266700"/>
            <a:r>
              <a:rPr lang="ja-JP" altLang="en-US" sz="3600" dirty="0" smtClean="0">
                <a:latin typeface="HGS創英角ﾎﾟｯﾌﾟ体" panose="040B0A00000000000000" pitchFamily="50" charset="-128"/>
                <a:ea typeface="HGS創英角ﾎﾟｯﾌﾟ体" panose="040B0A00000000000000" pitchFamily="50" charset="-128"/>
              </a:rPr>
              <a:t>おやつに食べる物の選び</a:t>
            </a:r>
            <a:r>
              <a:rPr lang="ja-JP" altLang="en-US" sz="3600" dirty="0">
                <a:latin typeface="HGS創英角ﾎﾟｯﾌﾟ体" panose="040B0A00000000000000" pitchFamily="50" charset="-128"/>
                <a:ea typeface="HGS創英角ﾎﾟｯﾌﾟ体" panose="040B0A00000000000000" pitchFamily="50" charset="-128"/>
              </a:rPr>
              <a:t>方</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sp>
        <p:nvSpPr>
          <p:cNvPr id="58" name="テキスト ボックス 57"/>
          <p:cNvSpPr txBox="1"/>
          <p:nvPr/>
        </p:nvSpPr>
        <p:spPr>
          <a:xfrm>
            <a:off x="3409368" y="-15131"/>
            <a:ext cx="3674404"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た　　　　　もの　　  えら　　 かた</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pic>
        <p:nvPicPr>
          <p:cNvPr id="68" name="Picture 2" descr="http://1.bp.blogspot.com/-ZELov-QvHaU/UVWMfIiV3bI/AAAAAAAAPIM/xxWcxLdHrwk/s1600/candy.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298" y="2830592"/>
            <a:ext cx="1002020" cy="81699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キャラメル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38" y="3547588"/>
            <a:ext cx="769282" cy="73509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チューペット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258" y="4517907"/>
            <a:ext cx="1175326" cy="101208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ゼリー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1342" y="2797979"/>
            <a:ext cx="1136577" cy="89663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板ガム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517" y="5637257"/>
            <a:ext cx="911691" cy="103210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8" descr="お煎餅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00683">
            <a:off x="6858164" y="2345346"/>
            <a:ext cx="593587" cy="59358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0" descr="焼き芋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3261" y="2235142"/>
            <a:ext cx="1171055" cy="103443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2" descr="俵型のおにぎり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8797" y="4690001"/>
            <a:ext cx="792462" cy="68239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味噌汁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6160" y="5053731"/>
            <a:ext cx="691919" cy="68423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4" descr="リンゴ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04116" y="5567260"/>
            <a:ext cx="673657" cy="67365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6" descr="みかん・オレンジのイラスト（フルーツ）"/>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3152" y="5085685"/>
            <a:ext cx="719025" cy="715031"/>
          </a:xfrm>
          <a:prstGeom prst="rect">
            <a:avLst/>
          </a:prstGeom>
          <a:noFill/>
          <a:extLst>
            <a:ext uri="{909E8E84-426E-40DD-AFC4-6F175D3DCCD1}">
              <a14:hiddenFill xmlns:a14="http://schemas.microsoft.com/office/drawing/2010/main">
                <a:solidFill>
                  <a:srgbClr val="FFFFFF"/>
                </a:solidFill>
              </a14:hiddenFill>
            </a:ext>
          </a:extLst>
        </p:spPr>
      </p:pic>
      <p:sp>
        <p:nvSpPr>
          <p:cNvPr id="79" name="右矢印 78"/>
          <p:cNvSpPr/>
          <p:nvPr/>
        </p:nvSpPr>
        <p:spPr>
          <a:xfrm>
            <a:off x="5465161" y="1124744"/>
            <a:ext cx="3416251" cy="1173650"/>
          </a:xfrm>
          <a:prstGeom prst="rightArrow">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0" name="右矢印 79"/>
          <p:cNvSpPr/>
          <p:nvPr/>
        </p:nvSpPr>
        <p:spPr>
          <a:xfrm flipH="1">
            <a:off x="28448" y="1124744"/>
            <a:ext cx="5172893" cy="1162987"/>
          </a:xfrm>
          <a:prstGeom prst="rightArrow">
            <a:avLst/>
          </a:prstGeom>
          <a:gradFill flip="none" rotWithShape="1">
            <a:gsLst>
              <a:gs pos="0">
                <a:srgbClr val="FF0000"/>
              </a:gs>
              <a:gs pos="50000">
                <a:srgbClr val="FF0000">
                  <a:alpha val="42000"/>
                </a:srgbClr>
              </a:gs>
              <a:gs pos="100000">
                <a:srgbClr val="FF0000">
                  <a:alpha val="13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81" name="図 8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53364" y="2738236"/>
            <a:ext cx="968726" cy="908181"/>
          </a:xfrm>
          <a:prstGeom prst="rect">
            <a:avLst/>
          </a:prstGeom>
        </p:spPr>
      </p:pic>
      <p:pic>
        <p:nvPicPr>
          <p:cNvPr id="82" name="図 8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06958" y="3608657"/>
            <a:ext cx="923363" cy="923363"/>
          </a:xfrm>
          <a:prstGeom prst="rect">
            <a:avLst/>
          </a:prstGeom>
        </p:spPr>
      </p:pic>
      <p:pic>
        <p:nvPicPr>
          <p:cNvPr id="83" name="図 8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71024" y="4562451"/>
            <a:ext cx="1104186" cy="1004809"/>
          </a:xfrm>
          <a:prstGeom prst="rect">
            <a:avLst/>
          </a:prstGeom>
        </p:spPr>
      </p:pic>
      <p:pic>
        <p:nvPicPr>
          <p:cNvPr id="84" name="図 8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61607" y="3915134"/>
            <a:ext cx="719025" cy="519495"/>
          </a:xfrm>
          <a:prstGeom prst="rect">
            <a:avLst/>
          </a:prstGeom>
        </p:spPr>
      </p:pic>
      <p:pic>
        <p:nvPicPr>
          <p:cNvPr id="85" name="図 8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0972" y="3541986"/>
            <a:ext cx="927337" cy="878652"/>
          </a:xfrm>
          <a:prstGeom prst="rect">
            <a:avLst/>
          </a:prstGeom>
        </p:spPr>
      </p:pic>
      <p:pic>
        <p:nvPicPr>
          <p:cNvPr id="86" name="図 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22305" y="3825003"/>
            <a:ext cx="881349" cy="672029"/>
          </a:xfrm>
          <a:prstGeom prst="rect">
            <a:avLst/>
          </a:prstGeom>
        </p:spPr>
      </p:pic>
      <p:pic>
        <p:nvPicPr>
          <p:cNvPr id="87" name="図 8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77684" y="4453261"/>
            <a:ext cx="1225818" cy="1048074"/>
          </a:xfrm>
          <a:prstGeom prst="rect">
            <a:avLst/>
          </a:prstGeom>
        </p:spPr>
      </p:pic>
      <p:pic>
        <p:nvPicPr>
          <p:cNvPr id="88" name="図 87"/>
          <p:cNvPicPr>
            <a:picLocks noChangeAspect="1"/>
          </p:cNvPicPr>
          <p:nvPr/>
        </p:nvPicPr>
        <p:blipFill rotWithShape="1">
          <a:blip r:embed="rId22">
            <a:extLst>
              <a:ext uri="{28A0092B-C50C-407E-A947-70E740481C1C}">
                <a14:useLocalDpi xmlns:a14="http://schemas.microsoft.com/office/drawing/2010/main" val="0"/>
              </a:ext>
            </a:extLst>
          </a:blip>
          <a:srcRect l="1416" t="-8136" r="23560" b="46074"/>
          <a:stretch/>
        </p:blipFill>
        <p:spPr>
          <a:xfrm>
            <a:off x="3257281" y="5666614"/>
            <a:ext cx="1424330" cy="774692"/>
          </a:xfrm>
          <a:prstGeom prst="rect">
            <a:avLst/>
          </a:prstGeom>
        </p:spPr>
      </p:pic>
      <p:pic>
        <p:nvPicPr>
          <p:cNvPr id="89" name="図 88"/>
          <p:cNvPicPr>
            <a:picLocks noChangeAspect="1"/>
          </p:cNvPicPr>
          <p:nvPr/>
        </p:nvPicPr>
        <p:blipFill rotWithShape="1">
          <a:blip r:embed="rId23">
            <a:extLst>
              <a:ext uri="{28A0092B-C50C-407E-A947-70E740481C1C}">
                <a14:useLocalDpi xmlns:a14="http://schemas.microsoft.com/office/drawing/2010/main" val="0"/>
              </a:ext>
            </a:extLst>
          </a:blip>
          <a:srcRect l="67248" t="71888" r="8870" b="6741"/>
          <a:stretch/>
        </p:blipFill>
        <p:spPr>
          <a:xfrm>
            <a:off x="2096956" y="5571892"/>
            <a:ext cx="832584" cy="814236"/>
          </a:xfrm>
          <a:prstGeom prst="rect">
            <a:avLst/>
          </a:prstGeom>
        </p:spPr>
      </p:pic>
      <p:pic>
        <p:nvPicPr>
          <p:cNvPr id="90" name="図 8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504745" y="4679108"/>
            <a:ext cx="984874" cy="704185"/>
          </a:xfrm>
          <a:prstGeom prst="rect">
            <a:avLst/>
          </a:prstGeom>
        </p:spPr>
      </p:pic>
      <p:pic>
        <p:nvPicPr>
          <p:cNvPr id="91" name="図 9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80207" y="2826795"/>
            <a:ext cx="1068882" cy="1026127"/>
          </a:xfrm>
          <a:prstGeom prst="rect">
            <a:avLst/>
          </a:prstGeom>
        </p:spPr>
      </p:pic>
      <p:pic>
        <p:nvPicPr>
          <p:cNvPr id="92" name="図 9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45373" y="5501335"/>
            <a:ext cx="848661" cy="657712"/>
          </a:xfrm>
          <a:prstGeom prst="rect">
            <a:avLst/>
          </a:prstGeom>
        </p:spPr>
      </p:pic>
      <p:cxnSp>
        <p:nvCxnSpPr>
          <p:cNvPr id="93" name="直線コネクタ 92"/>
          <p:cNvCxnSpPr/>
          <p:nvPr/>
        </p:nvCxnSpPr>
        <p:spPr>
          <a:xfrm>
            <a:off x="1858813" y="2738236"/>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3257281" y="2770734"/>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4833136" y="2797979"/>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6657742" y="2659834"/>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7" name="図 9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20316349">
            <a:off x="8126917" y="3538102"/>
            <a:ext cx="907644" cy="717039"/>
          </a:xfrm>
          <a:prstGeom prst="rect">
            <a:avLst/>
          </a:prstGeom>
        </p:spPr>
      </p:pic>
      <p:pic>
        <p:nvPicPr>
          <p:cNvPr id="98" name="図 97"/>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652174" y="4151620"/>
            <a:ext cx="720501" cy="698886"/>
          </a:xfrm>
          <a:prstGeom prst="rect">
            <a:avLst/>
          </a:prstGeom>
        </p:spPr>
      </p:pic>
      <p:pic>
        <p:nvPicPr>
          <p:cNvPr id="99" name="図 9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900254" y="5674478"/>
            <a:ext cx="804247" cy="812371"/>
          </a:xfrm>
          <a:prstGeom prst="rect">
            <a:avLst/>
          </a:prstGeom>
        </p:spPr>
      </p:pic>
      <p:sp>
        <p:nvSpPr>
          <p:cNvPr id="100" name="小波 99"/>
          <p:cNvSpPr/>
          <p:nvPr/>
        </p:nvSpPr>
        <p:spPr>
          <a:xfrm rot="5101969">
            <a:off x="4855016" y="1509464"/>
            <a:ext cx="1220290" cy="680705"/>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827584" y="1465620"/>
            <a:ext cx="3766397" cy="523220"/>
          </a:xfrm>
          <a:prstGeom prst="rect">
            <a:avLst/>
          </a:prstGeom>
          <a:noFill/>
        </p:spPr>
        <p:txBody>
          <a:bodyPr wrap="square" rtlCol="0">
            <a:spAutoFit/>
          </a:bodyPr>
          <a:lstStyle/>
          <a:p>
            <a:r>
              <a:rPr kumimoji="1" lang="ja-JP" altLang="en-US" sz="2800" b="1" dirty="0" smtClean="0"/>
              <a:t>むし歯になりやすい</a:t>
            </a:r>
            <a:endParaRPr kumimoji="1" lang="ja-JP" altLang="en-US" sz="2800" b="1" dirty="0"/>
          </a:p>
        </p:txBody>
      </p:sp>
      <p:sp>
        <p:nvSpPr>
          <p:cNvPr id="102" name="テキスト ボックス 101"/>
          <p:cNvSpPr txBox="1"/>
          <p:nvPr/>
        </p:nvSpPr>
        <p:spPr>
          <a:xfrm>
            <a:off x="5830320" y="1465620"/>
            <a:ext cx="3422199" cy="523220"/>
          </a:xfrm>
          <a:prstGeom prst="rect">
            <a:avLst/>
          </a:prstGeom>
          <a:noFill/>
        </p:spPr>
        <p:txBody>
          <a:bodyPr wrap="square" rtlCol="0">
            <a:spAutoFit/>
          </a:bodyPr>
          <a:lstStyle/>
          <a:p>
            <a:r>
              <a:rPr kumimoji="1" lang="ja-JP" altLang="en-US" sz="2800" b="1" dirty="0" smtClean="0"/>
              <a:t>むし歯になりにくい</a:t>
            </a:r>
            <a:endParaRPr kumimoji="1" lang="ja-JP" altLang="en-US" sz="2800" b="1" dirty="0"/>
          </a:p>
        </p:txBody>
      </p:sp>
    </p:spTree>
    <p:extLst>
      <p:ext uri="{BB962C8B-B14F-4D97-AF65-F5344CB8AC3E}">
        <p14:creationId xmlns:p14="http://schemas.microsoft.com/office/powerpoint/2010/main" val="39617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right)">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right)">
                                      <p:cBhvr>
                                        <p:cTn id="22" dur="500"/>
                                        <p:tgtEl>
                                          <p:spTgt spid="10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left)">
                                      <p:cBhvr>
                                        <p:cTn id="26" dur="500"/>
                                        <p:tgtEl>
                                          <p:spTgt spid="10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left)">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図 1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948" y="4952134"/>
            <a:ext cx="1099588" cy="1391882"/>
          </a:xfrm>
          <a:prstGeom prst="rect">
            <a:avLst/>
          </a:prstGeom>
        </p:spPr>
      </p:pic>
      <p:sp>
        <p:nvSpPr>
          <p:cNvPr id="49" name="正方形/長方形 48"/>
          <p:cNvSpPr/>
          <p:nvPr/>
        </p:nvSpPr>
        <p:spPr>
          <a:xfrm>
            <a:off x="0" y="0"/>
            <a:ext cx="9144000" cy="94772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267250" y="230466"/>
            <a:ext cx="7481535" cy="646331"/>
          </a:xfrm>
          <a:prstGeom prst="rect">
            <a:avLst/>
          </a:prstGeom>
          <a:noFill/>
        </p:spPr>
        <p:txBody>
          <a:bodyPr wrap="none" rtlCol="0">
            <a:spAutoFit/>
          </a:bodyPr>
          <a:lstStyle/>
          <a:p>
            <a:pPr marL="266700"/>
            <a:r>
              <a:rPr lang="ja-JP" altLang="en-US" sz="3600" dirty="0" smtClean="0">
                <a:latin typeface="HGS創英角ﾎﾟｯﾌﾟ体" panose="040B0A00000000000000" pitchFamily="50" charset="-128"/>
                <a:ea typeface="HGS創英角ﾎﾟｯﾌﾟ体" panose="040B0A00000000000000" pitchFamily="50" charset="-128"/>
              </a:rPr>
              <a:t>飲み物の選び方　　</a:t>
            </a:r>
            <a:r>
              <a:rPr lang="ja-JP" altLang="en-US" sz="2800" dirty="0" smtClean="0">
                <a:latin typeface="HGS創英角ﾎﾟｯﾌﾟ体" panose="040B0A00000000000000" pitchFamily="50" charset="-128"/>
                <a:ea typeface="HGS創英角ﾎﾟｯﾌﾟ体" panose="040B0A00000000000000" pitchFamily="50" charset="-128"/>
              </a:rPr>
              <a:t>砂糖の量で考える</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sp>
        <p:nvSpPr>
          <p:cNvPr id="59" name="テキスト ボックス 58"/>
          <p:cNvSpPr txBox="1"/>
          <p:nvPr/>
        </p:nvSpPr>
        <p:spPr>
          <a:xfrm>
            <a:off x="1195691" y="3573016"/>
            <a:ext cx="718466" cy="523220"/>
          </a:xfrm>
          <a:prstGeom prst="rect">
            <a:avLst/>
          </a:prstGeom>
          <a:noFill/>
        </p:spPr>
        <p:txBody>
          <a:bodyPr wrap="none" rtlCol="0">
            <a:spAutoFit/>
          </a:bodyPr>
          <a:lstStyle/>
          <a:p>
            <a:r>
              <a:rPr kumimoji="1" lang="en-US" altLang="ja-JP" sz="2800" dirty="0" smtClean="0"/>
              <a:t>11</a:t>
            </a:r>
            <a:r>
              <a:rPr lang="en-US" altLang="ja-JP" sz="2800" dirty="0"/>
              <a:t>g</a:t>
            </a:r>
            <a:endParaRPr kumimoji="1" lang="ja-JP" altLang="en-US" sz="2800" dirty="0"/>
          </a:p>
        </p:txBody>
      </p:sp>
      <p:sp>
        <p:nvSpPr>
          <p:cNvPr id="60" name="テキスト ボックス 59"/>
          <p:cNvSpPr txBox="1"/>
          <p:nvPr/>
        </p:nvSpPr>
        <p:spPr>
          <a:xfrm>
            <a:off x="3608061" y="3073471"/>
            <a:ext cx="800219" cy="427553"/>
          </a:xfrm>
          <a:prstGeom prst="rect">
            <a:avLst/>
          </a:prstGeom>
          <a:noFill/>
        </p:spPr>
        <p:txBody>
          <a:bodyPr wrap="none" rtlCol="0">
            <a:spAutoFit/>
          </a:bodyPr>
          <a:lstStyle/>
          <a:p>
            <a:pPr algn="ctr">
              <a:lnSpc>
                <a:spcPts val="2500"/>
              </a:lnSpc>
            </a:pPr>
            <a:r>
              <a:rPr kumimoji="1" lang="en-US" altLang="ja-JP" sz="2800" dirty="0" smtClean="0"/>
              <a:t>22g </a:t>
            </a:r>
          </a:p>
        </p:txBody>
      </p:sp>
      <p:sp>
        <p:nvSpPr>
          <p:cNvPr id="61" name="テキスト ボックス 60"/>
          <p:cNvSpPr txBox="1"/>
          <p:nvPr/>
        </p:nvSpPr>
        <p:spPr>
          <a:xfrm>
            <a:off x="2421129" y="3167998"/>
            <a:ext cx="800219" cy="427553"/>
          </a:xfrm>
          <a:prstGeom prst="rect">
            <a:avLst/>
          </a:prstGeom>
          <a:noFill/>
        </p:spPr>
        <p:txBody>
          <a:bodyPr wrap="none" rtlCol="0">
            <a:spAutoFit/>
          </a:bodyPr>
          <a:lstStyle/>
          <a:p>
            <a:pPr algn="ctr">
              <a:lnSpc>
                <a:spcPts val="2500"/>
              </a:lnSpc>
            </a:pPr>
            <a:r>
              <a:rPr kumimoji="1" lang="en-US" altLang="ja-JP" sz="2800" dirty="0" smtClean="0"/>
              <a:t>20g </a:t>
            </a:r>
          </a:p>
        </p:txBody>
      </p:sp>
      <p:sp>
        <p:nvSpPr>
          <p:cNvPr id="62" name="テキスト ボックス 61"/>
          <p:cNvSpPr txBox="1"/>
          <p:nvPr/>
        </p:nvSpPr>
        <p:spPr>
          <a:xfrm>
            <a:off x="5909428" y="1299886"/>
            <a:ext cx="800219" cy="427553"/>
          </a:xfrm>
          <a:prstGeom prst="rect">
            <a:avLst/>
          </a:prstGeom>
          <a:noFill/>
        </p:spPr>
        <p:txBody>
          <a:bodyPr wrap="none" rtlCol="0">
            <a:spAutoFit/>
          </a:bodyPr>
          <a:lstStyle/>
          <a:p>
            <a:pPr algn="ctr">
              <a:lnSpc>
                <a:spcPts val="2500"/>
              </a:lnSpc>
            </a:pPr>
            <a:r>
              <a:rPr kumimoji="1" lang="en-US" altLang="ja-JP" sz="2800" dirty="0" smtClean="0"/>
              <a:t>53g </a:t>
            </a:r>
          </a:p>
        </p:txBody>
      </p:sp>
      <p:sp>
        <p:nvSpPr>
          <p:cNvPr id="63" name="テキスト ボックス 62"/>
          <p:cNvSpPr txBox="1"/>
          <p:nvPr/>
        </p:nvSpPr>
        <p:spPr>
          <a:xfrm>
            <a:off x="4783603" y="2425471"/>
            <a:ext cx="800219" cy="427553"/>
          </a:xfrm>
          <a:prstGeom prst="rect">
            <a:avLst/>
          </a:prstGeom>
          <a:noFill/>
        </p:spPr>
        <p:txBody>
          <a:bodyPr wrap="none" rtlCol="0">
            <a:spAutoFit/>
          </a:bodyPr>
          <a:lstStyle/>
          <a:p>
            <a:pPr algn="ctr">
              <a:lnSpc>
                <a:spcPts val="2500"/>
              </a:lnSpc>
            </a:pPr>
            <a:r>
              <a:rPr kumimoji="1" lang="en-US" altLang="ja-JP" sz="2800" dirty="0" smtClean="0"/>
              <a:t>33g </a:t>
            </a:r>
          </a:p>
        </p:txBody>
      </p:sp>
      <p:sp>
        <p:nvSpPr>
          <p:cNvPr id="64" name="テキスト ボックス 63"/>
          <p:cNvSpPr txBox="1"/>
          <p:nvPr/>
        </p:nvSpPr>
        <p:spPr>
          <a:xfrm>
            <a:off x="7524174" y="4767535"/>
            <a:ext cx="1296143" cy="461665"/>
          </a:xfrm>
          <a:prstGeom prst="rect">
            <a:avLst/>
          </a:prstGeom>
          <a:noFill/>
        </p:spPr>
        <p:txBody>
          <a:bodyPr wrap="square" rtlCol="0">
            <a:spAutoFit/>
          </a:bodyPr>
          <a:lstStyle/>
          <a:p>
            <a:r>
              <a:rPr lang="en-US" altLang="ja-JP" sz="2400" dirty="0" smtClean="0"/>
              <a:t>7</a:t>
            </a:r>
            <a:r>
              <a:rPr lang="ja-JP" altLang="en-US" sz="2400" dirty="0" smtClean="0"/>
              <a:t>－</a:t>
            </a:r>
            <a:r>
              <a:rPr lang="en-US" altLang="ja-JP" sz="2400" dirty="0" smtClean="0"/>
              <a:t>79</a:t>
            </a:r>
            <a:r>
              <a:rPr lang="ja-JP" altLang="en-US" sz="2400" dirty="0" smtClean="0"/>
              <a:t>歳</a:t>
            </a:r>
            <a:endParaRPr kumimoji="1" lang="ja-JP" altLang="en-US" sz="2400" dirty="0"/>
          </a:p>
        </p:txBody>
      </p:sp>
      <p:pic>
        <p:nvPicPr>
          <p:cNvPr id="65" name="Picture 24" descr="乳酸菌飲料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052" y="5091723"/>
            <a:ext cx="999786" cy="119179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4" descr="ペットボトルに入ったスポーツドリンク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958" y="4869160"/>
            <a:ext cx="1257571" cy="1825507"/>
          </a:xfrm>
          <a:prstGeom prst="rect">
            <a:avLst/>
          </a:prstGeom>
          <a:noFill/>
          <a:extLst>
            <a:ext uri="{909E8E84-426E-40DD-AFC4-6F175D3DCCD1}">
              <a14:hiddenFill xmlns:a14="http://schemas.microsoft.com/office/drawing/2010/main">
                <a:solidFill>
                  <a:srgbClr val="FFFFFF"/>
                </a:solidFill>
              </a14:hiddenFill>
            </a:ext>
          </a:extLst>
        </p:spPr>
      </p:pic>
      <p:sp>
        <p:nvSpPr>
          <p:cNvPr id="72" name="テキスト ボックス 71"/>
          <p:cNvSpPr txBox="1"/>
          <p:nvPr/>
        </p:nvSpPr>
        <p:spPr>
          <a:xfrm>
            <a:off x="3423089" y="5249449"/>
            <a:ext cx="716863" cy="338554"/>
          </a:xfrm>
          <a:prstGeom prst="rect">
            <a:avLst/>
          </a:prstGeom>
          <a:noFill/>
        </p:spPr>
        <p:txBody>
          <a:bodyPr wrap="none" rtlCol="0">
            <a:spAutoFit/>
          </a:bodyPr>
          <a:lstStyle/>
          <a:p>
            <a:r>
              <a:rPr kumimoji="1" lang="en-US" altLang="ja-JP" sz="1600" dirty="0" smtClean="0">
                <a:solidFill>
                  <a:schemeClr val="bg1">
                    <a:lumMod val="95000"/>
                  </a:schemeClr>
                </a:solidFill>
                <a:latin typeface="HGS創英角ﾎﾟｯﾌﾟ体" panose="040B0A00000000000000" pitchFamily="50" charset="-128"/>
                <a:ea typeface="HGS創英角ﾎﾟｯﾌﾟ体" panose="040B0A00000000000000" pitchFamily="50" charset="-128"/>
              </a:rPr>
              <a:t>100%</a:t>
            </a:r>
            <a:endParaRPr kumimoji="1" lang="ja-JP" altLang="en-US" sz="1600" dirty="0">
              <a:solidFill>
                <a:schemeClr val="bg1">
                  <a:lumMod val="95000"/>
                </a:schemeClr>
              </a:solidFill>
              <a:latin typeface="HGS創英角ﾎﾟｯﾌﾟ体" panose="040B0A00000000000000" pitchFamily="50" charset="-128"/>
              <a:ea typeface="HGS創英角ﾎﾟｯﾌﾟ体" panose="040B0A00000000000000" pitchFamily="50" charset="-128"/>
            </a:endParaRPr>
          </a:p>
        </p:txBody>
      </p:sp>
      <p:cxnSp>
        <p:nvCxnSpPr>
          <p:cNvPr id="81" name="直線矢印コネクタ 80"/>
          <p:cNvCxnSpPr/>
          <p:nvPr/>
        </p:nvCxnSpPr>
        <p:spPr>
          <a:xfrm flipV="1">
            <a:off x="1013815" y="1268760"/>
            <a:ext cx="0" cy="35494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872154" y="182333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72154" y="2414075"/>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872154" y="300481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872154" y="3595551"/>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87755" y="416683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228983" y="3905224"/>
            <a:ext cx="861153" cy="523220"/>
          </a:xfrm>
          <a:prstGeom prst="rect">
            <a:avLst/>
          </a:prstGeom>
          <a:noFill/>
        </p:spPr>
        <p:txBody>
          <a:bodyPr wrap="square" rtlCol="0">
            <a:spAutoFit/>
          </a:bodyPr>
          <a:lstStyle/>
          <a:p>
            <a:r>
              <a:rPr lang="en-US" altLang="ja-JP" sz="2800" dirty="0" smtClean="0"/>
              <a:t>10g</a:t>
            </a:r>
            <a:endParaRPr kumimoji="1" lang="ja-JP" altLang="en-US" sz="2800" dirty="0"/>
          </a:p>
        </p:txBody>
      </p:sp>
      <p:sp>
        <p:nvSpPr>
          <p:cNvPr id="88" name="テキスト ボックス 87"/>
          <p:cNvSpPr txBox="1"/>
          <p:nvPr/>
        </p:nvSpPr>
        <p:spPr>
          <a:xfrm>
            <a:off x="226040" y="3323894"/>
            <a:ext cx="861153" cy="523220"/>
          </a:xfrm>
          <a:prstGeom prst="rect">
            <a:avLst/>
          </a:prstGeom>
          <a:noFill/>
        </p:spPr>
        <p:txBody>
          <a:bodyPr wrap="square" rtlCol="0">
            <a:spAutoFit/>
          </a:bodyPr>
          <a:lstStyle/>
          <a:p>
            <a:r>
              <a:rPr lang="en-US" altLang="ja-JP" sz="2800" dirty="0" smtClean="0"/>
              <a:t>20g</a:t>
            </a:r>
            <a:endParaRPr kumimoji="1" lang="ja-JP" altLang="en-US" sz="2800" dirty="0"/>
          </a:p>
        </p:txBody>
      </p:sp>
      <p:sp>
        <p:nvSpPr>
          <p:cNvPr id="89" name="テキスト ボックス 88"/>
          <p:cNvSpPr txBox="1"/>
          <p:nvPr/>
        </p:nvSpPr>
        <p:spPr>
          <a:xfrm>
            <a:off x="223097" y="2742564"/>
            <a:ext cx="861153" cy="523220"/>
          </a:xfrm>
          <a:prstGeom prst="rect">
            <a:avLst/>
          </a:prstGeom>
          <a:noFill/>
        </p:spPr>
        <p:txBody>
          <a:bodyPr wrap="square" rtlCol="0">
            <a:spAutoFit/>
          </a:bodyPr>
          <a:lstStyle/>
          <a:p>
            <a:r>
              <a:rPr lang="en-US" altLang="ja-JP" sz="2800" dirty="0" smtClean="0"/>
              <a:t>30g</a:t>
            </a:r>
            <a:endParaRPr kumimoji="1" lang="ja-JP" altLang="en-US" sz="2800" dirty="0"/>
          </a:p>
        </p:txBody>
      </p:sp>
      <p:sp>
        <p:nvSpPr>
          <p:cNvPr id="90" name="テキスト ボックス 89"/>
          <p:cNvSpPr txBox="1"/>
          <p:nvPr/>
        </p:nvSpPr>
        <p:spPr>
          <a:xfrm>
            <a:off x="220154" y="2132856"/>
            <a:ext cx="861153" cy="523220"/>
          </a:xfrm>
          <a:prstGeom prst="rect">
            <a:avLst/>
          </a:prstGeom>
          <a:noFill/>
        </p:spPr>
        <p:txBody>
          <a:bodyPr wrap="square" rtlCol="0">
            <a:spAutoFit/>
          </a:bodyPr>
          <a:lstStyle/>
          <a:p>
            <a:r>
              <a:rPr lang="en-US" altLang="ja-JP" sz="2800" dirty="0" smtClean="0"/>
              <a:t>40g</a:t>
            </a:r>
            <a:endParaRPr kumimoji="1" lang="ja-JP" altLang="en-US" sz="2800" dirty="0"/>
          </a:p>
        </p:txBody>
      </p:sp>
      <p:sp>
        <p:nvSpPr>
          <p:cNvPr id="91" name="テキスト ボックス 90"/>
          <p:cNvSpPr txBox="1"/>
          <p:nvPr/>
        </p:nvSpPr>
        <p:spPr>
          <a:xfrm>
            <a:off x="217211" y="1523148"/>
            <a:ext cx="861153" cy="523220"/>
          </a:xfrm>
          <a:prstGeom prst="rect">
            <a:avLst/>
          </a:prstGeom>
          <a:noFill/>
        </p:spPr>
        <p:txBody>
          <a:bodyPr wrap="square" rtlCol="0">
            <a:spAutoFit/>
          </a:bodyPr>
          <a:lstStyle/>
          <a:p>
            <a:r>
              <a:rPr lang="en-US" altLang="ja-JP" sz="2800" dirty="0" smtClean="0"/>
              <a:t>50g</a:t>
            </a:r>
            <a:endParaRPr kumimoji="1" lang="ja-JP" altLang="en-US" sz="2800" dirty="0"/>
          </a:p>
        </p:txBody>
      </p:sp>
      <p:sp>
        <p:nvSpPr>
          <p:cNvPr id="92" name="正方形/長方形 91"/>
          <p:cNvSpPr/>
          <p:nvPr/>
        </p:nvSpPr>
        <p:spPr>
          <a:xfrm>
            <a:off x="1231796" y="4077024"/>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419928" y="3573016"/>
            <a:ext cx="720000" cy="12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3608060" y="3448455"/>
            <a:ext cx="720000" cy="13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4796192" y="2853152"/>
            <a:ext cx="720000" cy="19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5984324" y="1701024"/>
            <a:ext cx="720000"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コネクタ 98"/>
          <p:cNvCxnSpPr/>
          <p:nvPr/>
        </p:nvCxnSpPr>
        <p:spPr>
          <a:xfrm>
            <a:off x="1013815" y="4797152"/>
            <a:ext cx="79972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6984110" y="1754183"/>
            <a:ext cx="2018019" cy="1118255"/>
          </a:xfrm>
          <a:prstGeom prst="rect">
            <a:avLst/>
          </a:prstGeom>
          <a:noFill/>
        </p:spPr>
        <p:txBody>
          <a:bodyPr wrap="square" rtlCol="0">
            <a:spAutoFit/>
          </a:bodyPr>
          <a:lstStyle/>
          <a:p>
            <a:pPr>
              <a:lnSpc>
                <a:spcPts val="4000"/>
              </a:lnSpc>
            </a:pPr>
            <a:r>
              <a:rPr lang="ja-JP" altLang="en-US" sz="2000" dirty="0" smtClean="0">
                <a:latin typeface="HG丸ｺﾞｼｯｸM-PRO" panose="020F0600000000000000" pitchFamily="50" charset="-128"/>
                <a:ea typeface="HG丸ｺﾞｼｯｸM-PRO" panose="020F0600000000000000" pitchFamily="50" charset="-128"/>
              </a:rPr>
              <a:t>一日の適切な</a:t>
            </a:r>
            <a:endParaRPr lang="en-US" altLang="ja-JP" sz="2000" dirty="0" smtClean="0">
              <a:latin typeface="HG丸ｺﾞｼｯｸM-PRO" panose="020F0600000000000000" pitchFamily="50" charset="-128"/>
              <a:ea typeface="HG丸ｺﾞｼｯｸM-PRO" panose="020F0600000000000000" pitchFamily="50" charset="-128"/>
            </a:endParaRPr>
          </a:p>
          <a:p>
            <a:pPr>
              <a:lnSpc>
                <a:spcPts val="4000"/>
              </a:lnSpc>
            </a:pPr>
            <a:r>
              <a:rPr lang="ja-JP" altLang="en-US" sz="2000" dirty="0" smtClean="0">
                <a:latin typeface="HG丸ｺﾞｼｯｸM-PRO" panose="020F0600000000000000" pitchFamily="50" charset="-128"/>
                <a:ea typeface="HG丸ｺﾞｼｯｸM-PRO" panose="020F0600000000000000" pitchFamily="50" charset="-128"/>
              </a:rPr>
              <a:t>糖分の量の目安</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1" name="テキスト ボックス 100"/>
          <p:cNvSpPr txBox="1"/>
          <p:nvPr/>
        </p:nvSpPr>
        <p:spPr>
          <a:xfrm>
            <a:off x="2050838" y="1177588"/>
            <a:ext cx="2494124"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飲み物</a:t>
            </a:r>
            <a:r>
              <a:rPr kumimoji="1" lang="ja-JP" altLang="en-US" sz="2800" dirty="0" smtClean="0">
                <a:latin typeface="HG丸ｺﾞｼｯｸM-PRO" panose="020F0600000000000000" pitchFamily="50" charset="-128"/>
                <a:ea typeface="HG丸ｺﾞｼｯｸM-PRO" panose="020F0600000000000000" pitchFamily="50" charset="-128"/>
              </a:rPr>
              <a:t>の糖分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102"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1272431" y="4476054"/>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1553642" y="4476054"/>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1267250" y="418799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角砂糖のイラスト">
            <a:hlinkClick r:id="rId6"/>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973" t="58488" r="18783" b="3138"/>
          <a:stretch/>
        </p:blipFill>
        <p:spPr bwMode="auto">
          <a:xfrm flipH="1">
            <a:off x="1541639" y="4135477"/>
            <a:ext cx="228075"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2496567" y="4476022"/>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2777778" y="4476022"/>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2495038" y="418799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2776249" y="418799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2493509" y="389995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2774720" y="389995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角砂糖のイラスト">
            <a:hlinkClick r:id="rId6"/>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973" t="58488" r="18783" b="3138"/>
          <a:stretch/>
        </p:blipFill>
        <p:spPr bwMode="auto">
          <a:xfrm flipH="1">
            <a:off x="2491386" y="3559373"/>
            <a:ext cx="228075" cy="324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3648695" y="4522763"/>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3929906" y="4522763"/>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3647166" y="418217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3928377" y="420617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3645637" y="3841593"/>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3926848" y="3889593"/>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4859188" y="4413864"/>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5140399" y="4413864"/>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4857659" y="411608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5138870" y="4125832"/>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4856130" y="3818296"/>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5137341" y="383780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50226" y="4437144"/>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31437" y="4460605"/>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48697" y="4104103"/>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29908" y="412463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47168" y="3771062"/>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28379" y="378866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3649326" y="350100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42291" y="3438021"/>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23502" y="345269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40762" y="310498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21973" y="311672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39233" y="2771939"/>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20444" y="278075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34356" y="243889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15567" y="244478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32827" y="2105857"/>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314038" y="210881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6031298" y="1772816"/>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角砂糖のイラスト">
            <a:hlinkClick r:id="rId6"/>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973" t="58488" r="18783" b="3138"/>
          <a:stretch/>
        </p:blipFill>
        <p:spPr bwMode="auto">
          <a:xfrm flipH="1">
            <a:off x="6339898" y="1736848"/>
            <a:ext cx="228075" cy="32400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4857065" y="3520512"/>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5138276" y="350100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4855536" y="3222728"/>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5136747" y="3212976"/>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4854007" y="2924944"/>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角砂糖のイラスト">
            <a:hlinkClick r:id="rId6"/>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440" t="58488" r="18783" b="3138"/>
          <a:stretch/>
        </p:blipFill>
        <p:spPr bwMode="auto">
          <a:xfrm flipH="1">
            <a:off x="3980907" y="3501008"/>
            <a:ext cx="133565" cy="36000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descr="食事をしている女の子のイラスト">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1401" y="5090606"/>
            <a:ext cx="1693087" cy="1650761"/>
          </a:xfrm>
          <a:prstGeom prst="rect">
            <a:avLst/>
          </a:prstGeom>
          <a:noFill/>
          <a:extLst>
            <a:ext uri="{909E8E84-426E-40DD-AFC4-6F175D3DCCD1}">
              <a14:hiddenFill xmlns:a14="http://schemas.microsoft.com/office/drawing/2010/main">
                <a:solidFill>
                  <a:srgbClr val="FFFFFF"/>
                </a:solidFill>
              </a14:hiddenFill>
            </a:ext>
          </a:extLst>
        </p:spPr>
      </p:pic>
      <p:sp>
        <p:nvSpPr>
          <p:cNvPr id="156" name="テキスト ボックス 155"/>
          <p:cNvSpPr txBox="1"/>
          <p:nvPr/>
        </p:nvSpPr>
        <p:spPr>
          <a:xfrm>
            <a:off x="4917552" y="6608385"/>
            <a:ext cx="4406976" cy="276999"/>
          </a:xfrm>
          <a:prstGeom prst="rect">
            <a:avLst/>
          </a:prstGeom>
          <a:noFill/>
        </p:spPr>
        <p:txBody>
          <a:bodyPr wrap="none" rtlCol="0">
            <a:spAutoFit/>
          </a:bodyPr>
          <a:lstStyle/>
          <a:p>
            <a:r>
              <a:rPr kumimoji="1" lang="ja-JP" altLang="en-US" sz="1200" dirty="0" smtClean="0"/>
              <a:t>　生活習慣病の予防・治療に役立つお口のケア　</a:t>
            </a:r>
            <a:r>
              <a:rPr kumimoji="1" lang="en-US" altLang="ja-JP" sz="1200" dirty="0" smtClean="0"/>
              <a:t>8020</a:t>
            </a:r>
            <a:r>
              <a:rPr kumimoji="1" lang="ja-JP" altLang="en-US" sz="1200" dirty="0" smtClean="0"/>
              <a:t>推進財団</a:t>
            </a:r>
            <a:endParaRPr kumimoji="1" lang="ja-JP" altLang="en-US" sz="1200" dirty="0"/>
          </a:p>
        </p:txBody>
      </p:sp>
      <p:sp>
        <p:nvSpPr>
          <p:cNvPr id="159" name="正方形/長方形 158"/>
          <p:cNvSpPr/>
          <p:nvPr/>
        </p:nvSpPr>
        <p:spPr>
          <a:xfrm>
            <a:off x="7768035" y="3269994"/>
            <a:ext cx="548381" cy="15279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0"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7757605" y="450551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8024621" y="4505510"/>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7757605" y="4153423"/>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8023092" y="4153423"/>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7757605" y="3801336"/>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8021563" y="3801336"/>
            <a:ext cx="289672" cy="288000"/>
          </a:xfrm>
          <a:prstGeom prst="rect">
            <a:avLst/>
          </a:prstGeom>
          <a:noFill/>
          <a:extLst>
            <a:ext uri="{909E8E84-426E-40DD-AFC4-6F175D3DCCD1}">
              <a14:hiddenFill xmlns:a14="http://schemas.microsoft.com/office/drawing/2010/main">
                <a:solidFill>
                  <a:srgbClr val="FFFFFF"/>
                </a:solidFill>
              </a14:hiddenFill>
            </a:ext>
          </a:extLst>
        </p:spPr>
      </p:pic>
      <p:sp>
        <p:nvSpPr>
          <p:cNvPr id="169" name="テキスト ボックス 168"/>
          <p:cNvSpPr txBox="1"/>
          <p:nvPr/>
        </p:nvSpPr>
        <p:spPr>
          <a:xfrm>
            <a:off x="7473652" y="2866084"/>
            <a:ext cx="1058337" cy="461665"/>
          </a:xfrm>
          <a:prstGeom prst="rect">
            <a:avLst/>
          </a:prstGeom>
          <a:noFill/>
        </p:spPr>
        <p:txBody>
          <a:bodyPr wrap="square" rtlCol="0">
            <a:spAutoFit/>
          </a:bodyPr>
          <a:lstStyle/>
          <a:p>
            <a:r>
              <a:rPr lang="en-US" altLang="ja-JP" sz="2400" dirty="0" smtClean="0"/>
              <a:t>20-25g</a:t>
            </a:r>
            <a:endParaRPr kumimoji="1" lang="ja-JP" altLang="en-US" sz="2400" dirty="0"/>
          </a:p>
        </p:txBody>
      </p:sp>
      <p:cxnSp>
        <p:nvCxnSpPr>
          <p:cNvPr id="170" name="直線コネクタ 169"/>
          <p:cNvCxnSpPr/>
          <p:nvPr/>
        </p:nvCxnSpPr>
        <p:spPr>
          <a:xfrm>
            <a:off x="1022493" y="3608874"/>
            <a:ext cx="7776000"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7" name="正方形/長方形 156"/>
          <p:cNvSpPr/>
          <p:nvPr/>
        </p:nvSpPr>
        <p:spPr>
          <a:xfrm>
            <a:off x="7768035" y="3269602"/>
            <a:ext cx="548381" cy="324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6"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7757605" y="3449249"/>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4" descr="角砂糖のイラスト">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576" t="58488" r="18783" b="3138"/>
          <a:stretch/>
        </p:blipFill>
        <p:spPr bwMode="auto">
          <a:xfrm flipH="1">
            <a:off x="8035180" y="3449249"/>
            <a:ext cx="2896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角砂糖のイラスト">
            <a:hlinkClick r:id="rId6"/>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440" t="58488" r="18783" b="3138"/>
          <a:stretch/>
        </p:blipFill>
        <p:spPr bwMode="auto">
          <a:xfrm rot="16200000" flipH="1">
            <a:off x="7959750" y="3207414"/>
            <a:ext cx="133565" cy="360000"/>
          </a:xfrm>
          <a:prstGeom prst="rect">
            <a:avLst/>
          </a:prstGeom>
          <a:noFill/>
          <a:extLst>
            <a:ext uri="{909E8E84-426E-40DD-AFC4-6F175D3DCCD1}">
              <a14:hiddenFill xmlns:a14="http://schemas.microsoft.com/office/drawing/2010/main">
                <a:solidFill>
                  <a:srgbClr val="FFFFFF"/>
                </a:solidFill>
              </a14:hiddenFill>
            </a:ext>
          </a:extLst>
        </p:spPr>
      </p:pic>
      <p:sp>
        <p:nvSpPr>
          <p:cNvPr id="150" name="テキスト ボックス 149"/>
          <p:cNvSpPr txBox="1"/>
          <p:nvPr/>
        </p:nvSpPr>
        <p:spPr>
          <a:xfrm>
            <a:off x="1655676" y="66110"/>
            <a:ext cx="3264035"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の　　　もの　　 えら　　  かた</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51" name="テキスト ボックス 150"/>
          <p:cNvSpPr txBox="1"/>
          <p:nvPr/>
        </p:nvSpPr>
        <p:spPr>
          <a:xfrm>
            <a:off x="5698648" y="114538"/>
            <a:ext cx="2443298"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さとう　 りょう</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かんが</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52" name="テキスト ボックス 151"/>
          <p:cNvSpPr txBox="1"/>
          <p:nvPr/>
        </p:nvSpPr>
        <p:spPr>
          <a:xfrm>
            <a:off x="2111171" y="992492"/>
            <a:ext cx="230543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の　　もの　 とうぶん</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53" name="テキスト ボックス 152"/>
          <p:cNvSpPr txBox="1"/>
          <p:nvPr/>
        </p:nvSpPr>
        <p:spPr>
          <a:xfrm>
            <a:off x="6841750" y="1700808"/>
            <a:ext cx="1800493"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いちにち　てきせつ</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154" name="テキスト ボックス 153"/>
          <p:cNvSpPr txBox="1"/>
          <p:nvPr/>
        </p:nvSpPr>
        <p:spPr>
          <a:xfrm>
            <a:off x="6909549" y="2196331"/>
            <a:ext cx="209865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とうぶん りょう めやす</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158" name="テキスト ボックス 157"/>
          <p:cNvSpPr txBox="1"/>
          <p:nvPr/>
        </p:nvSpPr>
        <p:spPr>
          <a:xfrm>
            <a:off x="2301037" y="6266298"/>
            <a:ext cx="902811" cy="523220"/>
          </a:xfrm>
          <a:prstGeom prst="rect">
            <a:avLst/>
          </a:prstGeom>
          <a:noFill/>
        </p:spPr>
        <p:txBody>
          <a:bodyPr wrap="none" rtlCol="0">
            <a:spAutoFit/>
          </a:bodyPr>
          <a:lstStyle/>
          <a:p>
            <a:pPr algn="ctr"/>
            <a:r>
              <a:rPr lang="ja-JP" altLang="en-US" sz="1400" dirty="0" err="1" smtClean="0">
                <a:latin typeface="HG丸ｺﾞｼｯｸM-PRO" panose="020F0600000000000000" pitchFamily="50" charset="-128"/>
                <a:ea typeface="HG丸ｺﾞｼｯｸM-PRO" panose="020F0600000000000000" pitchFamily="50" charset="-128"/>
              </a:rPr>
              <a:t>やさい</a:t>
            </a:r>
            <a:endParaRPr lang="en-US" altLang="ja-JP" sz="1400" dirty="0" smtClean="0">
              <a:latin typeface="HG丸ｺﾞｼｯｸM-PRO" panose="020F0600000000000000" pitchFamily="50" charset="-128"/>
              <a:ea typeface="HG丸ｺﾞｼｯｸM-PRO" panose="020F0600000000000000" pitchFamily="50" charset="-128"/>
            </a:endParaRPr>
          </a:p>
          <a:p>
            <a:pPr algn="ctr"/>
            <a:r>
              <a:rPr lang="ja-JP" altLang="en-US" sz="1400" dirty="0" smtClean="0">
                <a:latin typeface="HG丸ｺﾞｼｯｸM-PRO" panose="020F0600000000000000" pitchFamily="50" charset="-128"/>
                <a:ea typeface="HG丸ｺﾞｼｯｸM-PRO" panose="020F0600000000000000" pitchFamily="50" charset="-128"/>
              </a:rPr>
              <a:t>ジュース</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168" name="テキスト ボックス 167"/>
          <p:cNvSpPr txBox="1"/>
          <p:nvPr/>
        </p:nvSpPr>
        <p:spPr>
          <a:xfrm>
            <a:off x="3356401" y="6280027"/>
            <a:ext cx="925253" cy="523220"/>
          </a:xfrm>
          <a:prstGeom prst="rect">
            <a:avLst/>
          </a:prstGeom>
          <a:noFill/>
        </p:spPr>
        <p:txBody>
          <a:bodyPr wrap="none" rtlCol="0">
            <a:spAutoFit/>
          </a:bodyPr>
          <a:lstStyle/>
          <a:p>
            <a:pPr algn="ctr"/>
            <a:r>
              <a:rPr lang="ja-JP" altLang="en-US" sz="1400" dirty="0" smtClean="0">
                <a:latin typeface="HG丸ｺﾞｼｯｸM-PRO" panose="020F0600000000000000" pitchFamily="50" charset="-128"/>
                <a:ea typeface="HG丸ｺﾞｼｯｸM-PRO" panose="020F0600000000000000" pitchFamily="50" charset="-128"/>
              </a:rPr>
              <a:t>くだも</a:t>
            </a:r>
            <a:r>
              <a:rPr lang="ja-JP" altLang="en-US" sz="1400" dirty="0">
                <a:latin typeface="HG丸ｺﾞｼｯｸM-PRO" panose="020F0600000000000000" pitchFamily="50" charset="-128"/>
                <a:ea typeface="HG丸ｺﾞｼｯｸM-PRO" panose="020F0600000000000000" pitchFamily="50" charset="-128"/>
              </a:rPr>
              <a:t>の</a:t>
            </a:r>
            <a:endParaRPr lang="en-US" altLang="ja-JP" sz="1400" dirty="0" smtClean="0">
              <a:latin typeface="HG丸ｺﾞｼｯｸM-PRO" panose="020F0600000000000000" pitchFamily="50" charset="-128"/>
              <a:ea typeface="HG丸ｺﾞｼｯｸM-PRO" panose="020F0600000000000000" pitchFamily="50" charset="-128"/>
            </a:endParaRPr>
          </a:p>
          <a:p>
            <a:pPr algn="ctr"/>
            <a:r>
              <a:rPr lang="ja-JP" altLang="en-US" sz="1400" dirty="0" smtClean="0">
                <a:latin typeface="HG丸ｺﾞｼｯｸM-PRO" panose="020F0600000000000000" pitchFamily="50" charset="-128"/>
                <a:ea typeface="HG丸ｺﾞｼｯｸM-PRO" panose="020F0600000000000000" pitchFamily="50" charset="-128"/>
              </a:rPr>
              <a:t>ジュース</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171" name="テキスト ボックス 170"/>
          <p:cNvSpPr txBox="1"/>
          <p:nvPr/>
        </p:nvSpPr>
        <p:spPr>
          <a:xfrm>
            <a:off x="4671575" y="5932597"/>
            <a:ext cx="902811" cy="523220"/>
          </a:xfrm>
          <a:prstGeom prst="rect">
            <a:avLst/>
          </a:prstGeom>
          <a:noFill/>
        </p:spPr>
        <p:txBody>
          <a:bodyPr wrap="none" rtlCol="0">
            <a:spAutoFit/>
          </a:bodyPr>
          <a:lstStyle/>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スポーツ</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ドリンク</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pic>
        <p:nvPicPr>
          <p:cNvPr id="174" name="図 17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497038" y="4851411"/>
            <a:ext cx="1877332" cy="1756990"/>
          </a:xfrm>
          <a:prstGeom prst="rect">
            <a:avLst/>
          </a:prstGeom>
        </p:spPr>
      </p:pic>
      <p:pic>
        <p:nvPicPr>
          <p:cNvPr id="175" name="図 1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6984" y="4865933"/>
            <a:ext cx="1272684" cy="1414093"/>
          </a:xfrm>
          <a:prstGeom prst="rect">
            <a:avLst/>
          </a:prstGeom>
        </p:spPr>
      </p:pic>
    </p:spTree>
    <p:extLst>
      <p:ext uri="{BB962C8B-B14F-4D97-AF65-F5344CB8AC3E}">
        <p14:creationId xmlns:p14="http://schemas.microsoft.com/office/powerpoint/2010/main" val="27795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par>
                                <p:cTn id="8" presetID="22" presetClass="entr" presetSubtype="4"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wipe(down)">
                                      <p:cBhvr>
                                        <p:cTn id="10" dur="500"/>
                                        <p:tgtEl>
                                          <p:spTgt spid="102"/>
                                        </p:tgtEl>
                                      </p:cBhvr>
                                    </p:animEffect>
                                  </p:childTnLst>
                                </p:cTn>
                              </p:par>
                              <p:par>
                                <p:cTn id="11" presetID="22" presetClass="entr" presetSubtype="4"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wipe(down)">
                                      <p:cBhvr>
                                        <p:cTn id="13" dur="500"/>
                                        <p:tgtEl>
                                          <p:spTgt spid="103"/>
                                        </p:tgtEl>
                                      </p:cBhvr>
                                    </p:animEffect>
                                  </p:childTnLst>
                                </p:cTn>
                              </p:par>
                              <p:par>
                                <p:cTn id="14" presetID="22" presetClass="entr" presetSubtype="4"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down)">
                                      <p:cBhvr>
                                        <p:cTn id="16" dur="500"/>
                                        <p:tgtEl>
                                          <p:spTgt spid="104"/>
                                        </p:tgtEl>
                                      </p:cBhvr>
                                    </p:animEffect>
                                  </p:childTnLst>
                                </p:cTn>
                              </p:par>
                              <p:par>
                                <p:cTn id="17" presetID="22" presetClass="entr" presetSubtype="4"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down)">
                                      <p:cBhvr>
                                        <p:cTn id="19" dur="500"/>
                                        <p:tgtEl>
                                          <p:spTgt spid="10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par>
                                <p:cTn id="28" presetID="10" presetClass="entr" presetSubtype="0" fill="hold"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nodeType="with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par>
                                <p:cTn id="34" presetID="10" presetClass="entr" presetSubtype="0" fill="hold" nodeType="with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500"/>
                                        <p:tgtEl>
                                          <p:spTgt spid="108"/>
                                        </p:tgtEl>
                                      </p:cBhvr>
                                    </p:animEffect>
                                  </p:childTnLst>
                                </p:cTn>
                              </p:par>
                              <p:par>
                                <p:cTn id="37" presetID="10" presetClass="entr" presetSubtype="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childTnLst>
                                </p:cTn>
                              </p:par>
                              <p:par>
                                <p:cTn id="40" presetID="10" presetClass="entr" presetSubtype="0" fill="hold"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500"/>
                                        <p:tgtEl>
                                          <p:spTgt spid="110"/>
                                        </p:tgtEl>
                                      </p:cBhvr>
                                    </p:animEffect>
                                  </p:childTnLst>
                                </p:cTn>
                              </p:par>
                              <p:par>
                                <p:cTn id="43" presetID="10"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wipe(down)">
                                      <p:cBhvr>
                                        <p:cTn id="56" dur="500"/>
                                        <p:tgtEl>
                                          <p:spTgt spid="94"/>
                                        </p:tgtEl>
                                      </p:cBhvr>
                                    </p:animEffect>
                                  </p:childTnLst>
                                </p:cTn>
                              </p:par>
                              <p:par>
                                <p:cTn id="57" presetID="10"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500"/>
                                        <p:tgtEl>
                                          <p:spTgt spid="113"/>
                                        </p:tgtEl>
                                      </p:cBhvr>
                                    </p:animEffect>
                                  </p:childTnLst>
                                </p:cTn>
                              </p:par>
                              <p:par>
                                <p:cTn id="60" presetID="10" presetClass="entr" presetSubtype="0"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nodeType="with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fade">
                                      <p:cBhvr>
                                        <p:cTn id="65" dur="500"/>
                                        <p:tgtEl>
                                          <p:spTgt spid="115"/>
                                        </p:tgtEl>
                                      </p:cBhvr>
                                    </p:animEffect>
                                  </p:childTnLst>
                                </p:cTn>
                              </p:par>
                              <p:par>
                                <p:cTn id="66" presetID="10" presetClass="entr" presetSubtype="0"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500"/>
                                        <p:tgtEl>
                                          <p:spTgt spid="116"/>
                                        </p:tgtEl>
                                      </p:cBhvr>
                                    </p:animEffect>
                                  </p:childTnLst>
                                </p:cTn>
                              </p:par>
                              <p:par>
                                <p:cTn id="69" presetID="10" presetClass="entr" presetSubtype="0" fill="hold" nodeType="with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fade">
                                      <p:cBhvr>
                                        <p:cTn id="71" dur="500"/>
                                        <p:tgtEl>
                                          <p:spTgt spid="117"/>
                                        </p:tgtEl>
                                      </p:cBhvr>
                                    </p:animEffect>
                                  </p:childTnLst>
                                </p:cTn>
                              </p:par>
                              <p:par>
                                <p:cTn id="72" presetID="10" presetClass="entr" presetSubtype="0" fill="hold" nodeType="withEffect">
                                  <p:stCondLst>
                                    <p:cond delay="0"/>
                                  </p:stCondLst>
                                  <p:childTnLst>
                                    <p:set>
                                      <p:cBhvr>
                                        <p:cTn id="73" dur="1" fill="hold">
                                          <p:stCondLst>
                                            <p:cond delay="0"/>
                                          </p:stCondLst>
                                        </p:cTn>
                                        <p:tgtEl>
                                          <p:spTgt spid="118"/>
                                        </p:tgtEl>
                                        <p:attrNameLst>
                                          <p:attrName>style.visibility</p:attrName>
                                        </p:attrNameLst>
                                      </p:cBhvr>
                                      <p:to>
                                        <p:strVal val="visible"/>
                                      </p:to>
                                    </p:set>
                                    <p:animEffect transition="in" filter="fade">
                                      <p:cBhvr>
                                        <p:cTn id="74" dur="500"/>
                                        <p:tgtEl>
                                          <p:spTgt spid="118"/>
                                        </p:tgtEl>
                                      </p:cBhvr>
                                    </p:animEffect>
                                  </p:childTnLst>
                                </p:cTn>
                              </p:par>
                              <p:par>
                                <p:cTn id="75" presetID="10" presetClass="entr" presetSubtype="0" fill="hold" nodeType="withEffect">
                                  <p:stCondLst>
                                    <p:cond delay="0"/>
                                  </p:stCondLst>
                                  <p:childTnLst>
                                    <p:set>
                                      <p:cBhvr>
                                        <p:cTn id="76" dur="1" fill="hold">
                                          <p:stCondLst>
                                            <p:cond delay="0"/>
                                          </p:stCondLst>
                                        </p:cTn>
                                        <p:tgtEl>
                                          <p:spTgt spid="131"/>
                                        </p:tgtEl>
                                        <p:attrNameLst>
                                          <p:attrName>style.visibility</p:attrName>
                                        </p:attrNameLst>
                                      </p:cBhvr>
                                      <p:to>
                                        <p:strVal val="visible"/>
                                      </p:to>
                                    </p:set>
                                    <p:animEffect transition="in" filter="fade">
                                      <p:cBhvr>
                                        <p:cTn id="77" dur="500"/>
                                        <p:tgtEl>
                                          <p:spTgt spid="131"/>
                                        </p:tgtEl>
                                      </p:cBhvr>
                                    </p:animEffect>
                                  </p:childTnLst>
                                </p:cTn>
                              </p:par>
                              <p:par>
                                <p:cTn id="78" presetID="10" presetClass="entr" presetSubtype="0" fill="hold" nodeType="withEffect">
                                  <p:stCondLst>
                                    <p:cond delay="0"/>
                                  </p:stCondLst>
                                  <p:childTnLst>
                                    <p:set>
                                      <p:cBhvr>
                                        <p:cTn id="79" dur="1" fill="hold">
                                          <p:stCondLst>
                                            <p:cond delay="0"/>
                                          </p:stCondLst>
                                        </p:cTn>
                                        <p:tgtEl>
                                          <p:spTgt spid="149"/>
                                        </p:tgtEl>
                                        <p:attrNameLst>
                                          <p:attrName>style.visibility</p:attrName>
                                        </p:attrNameLst>
                                      </p:cBhvr>
                                      <p:to>
                                        <p:strVal val="visible"/>
                                      </p:to>
                                    </p:set>
                                    <p:animEffect transition="in" filter="fade">
                                      <p:cBhvr>
                                        <p:cTn id="80" dur="500"/>
                                        <p:tgtEl>
                                          <p:spTgt spid="149"/>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wipe(down)">
                                      <p:cBhvr>
                                        <p:cTn id="88" dur="500"/>
                                        <p:tgtEl>
                                          <p:spTgt spid="95"/>
                                        </p:tgtEl>
                                      </p:cBhvr>
                                    </p:animEffect>
                                  </p:childTnLst>
                                </p:cTn>
                              </p:par>
                              <p:par>
                                <p:cTn id="89" presetID="10"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par>
                                <p:cTn id="92" presetID="10" presetClass="entr" presetSubtype="0" fill="hold"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500"/>
                                        <p:tgtEl>
                                          <p:spTgt spid="120"/>
                                        </p:tgtEl>
                                      </p:cBhvr>
                                    </p:animEffect>
                                  </p:childTnLst>
                                </p:cTn>
                              </p:par>
                              <p:par>
                                <p:cTn id="95" presetID="10" presetClass="entr" presetSubtype="0" fill="hold" nodeType="withEffect">
                                  <p:stCondLst>
                                    <p:cond delay="0"/>
                                  </p:stCondLst>
                                  <p:childTnLst>
                                    <p:set>
                                      <p:cBhvr>
                                        <p:cTn id="96" dur="1" fill="hold">
                                          <p:stCondLst>
                                            <p:cond delay="0"/>
                                          </p:stCondLst>
                                        </p:cTn>
                                        <p:tgtEl>
                                          <p:spTgt spid="121"/>
                                        </p:tgtEl>
                                        <p:attrNameLst>
                                          <p:attrName>style.visibility</p:attrName>
                                        </p:attrNameLst>
                                      </p:cBhvr>
                                      <p:to>
                                        <p:strVal val="visible"/>
                                      </p:to>
                                    </p:set>
                                    <p:animEffect transition="in" filter="fade">
                                      <p:cBhvr>
                                        <p:cTn id="97" dur="500"/>
                                        <p:tgtEl>
                                          <p:spTgt spid="121"/>
                                        </p:tgtEl>
                                      </p:cBhvr>
                                    </p:animEffect>
                                  </p:childTnLst>
                                </p:cTn>
                              </p:par>
                              <p:par>
                                <p:cTn id="98" presetID="10" presetClass="entr" presetSubtype="0" fill="hold" nodeType="withEffect">
                                  <p:stCondLst>
                                    <p:cond delay="0"/>
                                  </p:stCondLst>
                                  <p:childTnLst>
                                    <p:set>
                                      <p:cBhvr>
                                        <p:cTn id="99" dur="1" fill="hold">
                                          <p:stCondLst>
                                            <p:cond delay="0"/>
                                          </p:stCondLst>
                                        </p:cTn>
                                        <p:tgtEl>
                                          <p:spTgt spid="122"/>
                                        </p:tgtEl>
                                        <p:attrNameLst>
                                          <p:attrName>style.visibility</p:attrName>
                                        </p:attrNameLst>
                                      </p:cBhvr>
                                      <p:to>
                                        <p:strVal val="visible"/>
                                      </p:to>
                                    </p:set>
                                    <p:animEffect transition="in" filter="fade">
                                      <p:cBhvr>
                                        <p:cTn id="100" dur="500"/>
                                        <p:tgtEl>
                                          <p:spTgt spid="122"/>
                                        </p:tgtEl>
                                      </p:cBhvr>
                                    </p:animEffect>
                                  </p:childTnLst>
                                </p:cTn>
                              </p:par>
                              <p:par>
                                <p:cTn id="101" presetID="10" presetClass="entr" presetSubtype="0" fill="hold" nodeType="withEffect">
                                  <p:stCondLst>
                                    <p:cond delay="0"/>
                                  </p:stCondLst>
                                  <p:childTnLst>
                                    <p:set>
                                      <p:cBhvr>
                                        <p:cTn id="102" dur="1" fill="hold">
                                          <p:stCondLst>
                                            <p:cond delay="0"/>
                                          </p:stCondLst>
                                        </p:cTn>
                                        <p:tgtEl>
                                          <p:spTgt spid="123"/>
                                        </p:tgtEl>
                                        <p:attrNameLst>
                                          <p:attrName>style.visibility</p:attrName>
                                        </p:attrNameLst>
                                      </p:cBhvr>
                                      <p:to>
                                        <p:strVal val="visible"/>
                                      </p:to>
                                    </p:set>
                                    <p:animEffect transition="in" filter="fade">
                                      <p:cBhvr>
                                        <p:cTn id="103" dur="500"/>
                                        <p:tgtEl>
                                          <p:spTgt spid="123"/>
                                        </p:tgtEl>
                                      </p:cBhvr>
                                    </p:animEffect>
                                  </p:childTnLst>
                                </p:cTn>
                              </p:par>
                              <p:par>
                                <p:cTn id="104" presetID="10" presetClass="entr" presetSubtype="0" fill="hold" nodeType="withEffect">
                                  <p:stCondLst>
                                    <p:cond delay="0"/>
                                  </p:stCondLst>
                                  <p:childTnLst>
                                    <p:set>
                                      <p:cBhvr>
                                        <p:cTn id="105" dur="1" fill="hold">
                                          <p:stCondLst>
                                            <p:cond delay="0"/>
                                          </p:stCondLst>
                                        </p:cTn>
                                        <p:tgtEl>
                                          <p:spTgt spid="124"/>
                                        </p:tgtEl>
                                        <p:attrNameLst>
                                          <p:attrName>style.visibility</p:attrName>
                                        </p:attrNameLst>
                                      </p:cBhvr>
                                      <p:to>
                                        <p:strVal val="visible"/>
                                      </p:to>
                                    </p:set>
                                    <p:animEffect transition="in" filter="fade">
                                      <p:cBhvr>
                                        <p:cTn id="106" dur="500"/>
                                        <p:tgtEl>
                                          <p:spTgt spid="124"/>
                                        </p:tgtEl>
                                      </p:cBhvr>
                                    </p:animEffect>
                                  </p:childTnLst>
                                </p:cTn>
                              </p:par>
                              <p:par>
                                <p:cTn id="107" presetID="10" presetClass="entr" presetSubtype="0" fill="hold" nodeType="withEffect">
                                  <p:stCondLst>
                                    <p:cond delay="0"/>
                                  </p:stCondLst>
                                  <p:childTnLst>
                                    <p:set>
                                      <p:cBhvr>
                                        <p:cTn id="108" dur="1" fill="hold">
                                          <p:stCondLst>
                                            <p:cond delay="0"/>
                                          </p:stCondLst>
                                        </p:cTn>
                                        <p:tgtEl>
                                          <p:spTgt spid="144"/>
                                        </p:tgtEl>
                                        <p:attrNameLst>
                                          <p:attrName>style.visibility</p:attrName>
                                        </p:attrNameLst>
                                      </p:cBhvr>
                                      <p:to>
                                        <p:strVal val="visible"/>
                                      </p:to>
                                    </p:set>
                                    <p:animEffect transition="in" filter="fade">
                                      <p:cBhvr>
                                        <p:cTn id="109" dur="500"/>
                                        <p:tgtEl>
                                          <p:spTgt spid="144"/>
                                        </p:tgtEl>
                                      </p:cBhvr>
                                    </p:animEffect>
                                  </p:childTnLst>
                                </p:cTn>
                              </p:par>
                              <p:par>
                                <p:cTn id="110" presetID="10" presetClass="entr" presetSubtype="0" fill="hold" nodeType="withEffect">
                                  <p:stCondLst>
                                    <p:cond delay="0"/>
                                  </p:stCondLst>
                                  <p:childTnLst>
                                    <p:set>
                                      <p:cBhvr>
                                        <p:cTn id="111" dur="1" fill="hold">
                                          <p:stCondLst>
                                            <p:cond delay="0"/>
                                          </p:stCondLst>
                                        </p:cTn>
                                        <p:tgtEl>
                                          <p:spTgt spid="145"/>
                                        </p:tgtEl>
                                        <p:attrNameLst>
                                          <p:attrName>style.visibility</p:attrName>
                                        </p:attrNameLst>
                                      </p:cBhvr>
                                      <p:to>
                                        <p:strVal val="visible"/>
                                      </p:to>
                                    </p:set>
                                    <p:animEffect transition="in" filter="fade">
                                      <p:cBhvr>
                                        <p:cTn id="112" dur="500"/>
                                        <p:tgtEl>
                                          <p:spTgt spid="145"/>
                                        </p:tgtEl>
                                      </p:cBhvr>
                                    </p:animEffect>
                                  </p:childTnLst>
                                </p:cTn>
                              </p:par>
                              <p:par>
                                <p:cTn id="113" presetID="10" presetClass="entr" presetSubtype="0" fill="hold" nodeType="withEffect">
                                  <p:stCondLst>
                                    <p:cond delay="0"/>
                                  </p:stCondLst>
                                  <p:childTnLst>
                                    <p:set>
                                      <p:cBhvr>
                                        <p:cTn id="114" dur="1" fill="hold">
                                          <p:stCondLst>
                                            <p:cond delay="0"/>
                                          </p:stCondLst>
                                        </p:cTn>
                                        <p:tgtEl>
                                          <p:spTgt spid="146"/>
                                        </p:tgtEl>
                                        <p:attrNameLst>
                                          <p:attrName>style.visibility</p:attrName>
                                        </p:attrNameLst>
                                      </p:cBhvr>
                                      <p:to>
                                        <p:strVal val="visible"/>
                                      </p:to>
                                    </p:set>
                                    <p:animEffect transition="in" filter="fade">
                                      <p:cBhvr>
                                        <p:cTn id="115" dur="500"/>
                                        <p:tgtEl>
                                          <p:spTgt spid="146"/>
                                        </p:tgtEl>
                                      </p:cBhvr>
                                    </p:animEffect>
                                  </p:childTnLst>
                                </p:cTn>
                              </p:par>
                              <p:par>
                                <p:cTn id="116" presetID="10" presetClass="entr" presetSubtype="0" fill="hold" nodeType="withEffect">
                                  <p:stCondLst>
                                    <p:cond delay="0"/>
                                  </p:stCondLst>
                                  <p:childTnLst>
                                    <p:set>
                                      <p:cBhvr>
                                        <p:cTn id="117" dur="1" fill="hold">
                                          <p:stCondLst>
                                            <p:cond delay="0"/>
                                          </p:stCondLst>
                                        </p:cTn>
                                        <p:tgtEl>
                                          <p:spTgt spid="147"/>
                                        </p:tgtEl>
                                        <p:attrNameLst>
                                          <p:attrName>style.visibility</p:attrName>
                                        </p:attrNameLst>
                                      </p:cBhvr>
                                      <p:to>
                                        <p:strVal val="visible"/>
                                      </p:to>
                                    </p:set>
                                    <p:animEffect transition="in" filter="fade">
                                      <p:cBhvr>
                                        <p:cTn id="118" dur="500"/>
                                        <p:tgtEl>
                                          <p:spTgt spid="147"/>
                                        </p:tgtEl>
                                      </p:cBhvr>
                                    </p:animEffect>
                                  </p:childTnLst>
                                </p:cTn>
                              </p:par>
                              <p:par>
                                <p:cTn id="119" presetID="10" presetClass="entr" presetSubtype="0" fill="hold" nodeType="withEffect">
                                  <p:stCondLst>
                                    <p:cond delay="0"/>
                                  </p:stCondLst>
                                  <p:childTnLst>
                                    <p:set>
                                      <p:cBhvr>
                                        <p:cTn id="120" dur="1" fill="hold">
                                          <p:stCondLst>
                                            <p:cond delay="0"/>
                                          </p:stCondLst>
                                        </p:cTn>
                                        <p:tgtEl>
                                          <p:spTgt spid="148"/>
                                        </p:tgtEl>
                                        <p:attrNameLst>
                                          <p:attrName>style.visibility</p:attrName>
                                        </p:attrNameLst>
                                      </p:cBhvr>
                                      <p:to>
                                        <p:strVal val="visible"/>
                                      </p:to>
                                    </p:set>
                                    <p:animEffect transition="in" filter="fade">
                                      <p:cBhvr>
                                        <p:cTn id="121" dur="500"/>
                                        <p:tgtEl>
                                          <p:spTgt spid="148"/>
                                        </p:tgtEl>
                                      </p:cBhvr>
                                    </p:animEffec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96"/>
                                        </p:tgtEl>
                                        <p:attrNameLst>
                                          <p:attrName>style.visibility</p:attrName>
                                        </p:attrNameLst>
                                      </p:cBhvr>
                                      <p:to>
                                        <p:strVal val="visible"/>
                                      </p:to>
                                    </p:set>
                                    <p:animEffect transition="in" filter="wipe(down)">
                                      <p:cBhvr>
                                        <p:cTn id="129" dur="500"/>
                                        <p:tgtEl>
                                          <p:spTgt spid="96"/>
                                        </p:tgtEl>
                                      </p:cBhvr>
                                    </p:animEffect>
                                  </p:childTnLst>
                                </p:cTn>
                              </p:par>
                              <p:par>
                                <p:cTn id="130" presetID="10" presetClass="entr" presetSubtype="0" fill="hold" nodeType="withEffect">
                                  <p:stCondLst>
                                    <p:cond delay="0"/>
                                  </p:stCondLst>
                                  <p:childTnLst>
                                    <p:set>
                                      <p:cBhvr>
                                        <p:cTn id="131" dur="1" fill="hold">
                                          <p:stCondLst>
                                            <p:cond delay="0"/>
                                          </p:stCondLst>
                                        </p:cTn>
                                        <p:tgtEl>
                                          <p:spTgt spid="125"/>
                                        </p:tgtEl>
                                        <p:attrNameLst>
                                          <p:attrName>style.visibility</p:attrName>
                                        </p:attrNameLst>
                                      </p:cBhvr>
                                      <p:to>
                                        <p:strVal val="visible"/>
                                      </p:to>
                                    </p:set>
                                    <p:animEffect transition="in" filter="fade">
                                      <p:cBhvr>
                                        <p:cTn id="132" dur="500"/>
                                        <p:tgtEl>
                                          <p:spTgt spid="125"/>
                                        </p:tgtEl>
                                      </p:cBhvr>
                                    </p:animEffect>
                                  </p:childTnLst>
                                </p:cTn>
                              </p:par>
                              <p:par>
                                <p:cTn id="133" presetID="10" presetClass="entr" presetSubtype="0" fill="hold" nodeType="withEffect">
                                  <p:stCondLst>
                                    <p:cond delay="0"/>
                                  </p:stCondLst>
                                  <p:childTnLst>
                                    <p:set>
                                      <p:cBhvr>
                                        <p:cTn id="134" dur="1" fill="hold">
                                          <p:stCondLst>
                                            <p:cond delay="0"/>
                                          </p:stCondLst>
                                        </p:cTn>
                                        <p:tgtEl>
                                          <p:spTgt spid="126"/>
                                        </p:tgtEl>
                                        <p:attrNameLst>
                                          <p:attrName>style.visibility</p:attrName>
                                        </p:attrNameLst>
                                      </p:cBhvr>
                                      <p:to>
                                        <p:strVal val="visible"/>
                                      </p:to>
                                    </p:set>
                                    <p:animEffect transition="in" filter="fade">
                                      <p:cBhvr>
                                        <p:cTn id="135" dur="500"/>
                                        <p:tgtEl>
                                          <p:spTgt spid="126"/>
                                        </p:tgtEl>
                                      </p:cBhvr>
                                    </p:animEffect>
                                  </p:childTnLst>
                                </p:cTn>
                              </p:par>
                              <p:par>
                                <p:cTn id="136" presetID="10" presetClass="entr" presetSubtype="0" fill="hold" nodeType="withEffect">
                                  <p:stCondLst>
                                    <p:cond delay="0"/>
                                  </p:stCondLst>
                                  <p:childTnLst>
                                    <p:set>
                                      <p:cBhvr>
                                        <p:cTn id="137" dur="1" fill="hold">
                                          <p:stCondLst>
                                            <p:cond delay="0"/>
                                          </p:stCondLst>
                                        </p:cTn>
                                        <p:tgtEl>
                                          <p:spTgt spid="127"/>
                                        </p:tgtEl>
                                        <p:attrNameLst>
                                          <p:attrName>style.visibility</p:attrName>
                                        </p:attrNameLst>
                                      </p:cBhvr>
                                      <p:to>
                                        <p:strVal val="visible"/>
                                      </p:to>
                                    </p:set>
                                    <p:animEffect transition="in" filter="fade">
                                      <p:cBhvr>
                                        <p:cTn id="138" dur="500"/>
                                        <p:tgtEl>
                                          <p:spTgt spid="127"/>
                                        </p:tgtEl>
                                      </p:cBhvr>
                                    </p:animEffect>
                                  </p:childTnLst>
                                </p:cTn>
                              </p:par>
                              <p:par>
                                <p:cTn id="139" presetID="10" presetClass="entr" presetSubtype="0" fill="hold" nodeType="withEffect">
                                  <p:stCondLst>
                                    <p:cond delay="0"/>
                                  </p:stCondLst>
                                  <p:childTnLst>
                                    <p:set>
                                      <p:cBhvr>
                                        <p:cTn id="140" dur="1" fill="hold">
                                          <p:stCondLst>
                                            <p:cond delay="0"/>
                                          </p:stCondLst>
                                        </p:cTn>
                                        <p:tgtEl>
                                          <p:spTgt spid="128"/>
                                        </p:tgtEl>
                                        <p:attrNameLst>
                                          <p:attrName>style.visibility</p:attrName>
                                        </p:attrNameLst>
                                      </p:cBhvr>
                                      <p:to>
                                        <p:strVal val="visible"/>
                                      </p:to>
                                    </p:set>
                                    <p:animEffect transition="in" filter="fade">
                                      <p:cBhvr>
                                        <p:cTn id="141" dur="500"/>
                                        <p:tgtEl>
                                          <p:spTgt spid="128"/>
                                        </p:tgtEl>
                                      </p:cBhvr>
                                    </p:animEffect>
                                  </p:childTnLst>
                                </p:cTn>
                              </p:par>
                              <p:par>
                                <p:cTn id="142" presetID="10" presetClass="entr" presetSubtype="0" fill="hold" nodeType="withEffect">
                                  <p:stCondLst>
                                    <p:cond delay="0"/>
                                  </p:stCondLst>
                                  <p:childTnLst>
                                    <p:set>
                                      <p:cBhvr>
                                        <p:cTn id="143" dur="1" fill="hold">
                                          <p:stCondLst>
                                            <p:cond delay="0"/>
                                          </p:stCondLst>
                                        </p:cTn>
                                        <p:tgtEl>
                                          <p:spTgt spid="129"/>
                                        </p:tgtEl>
                                        <p:attrNameLst>
                                          <p:attrName>style.visibility</p:attrName>
                                        </p:attrNameLst>
                                      </p:cBhvr>
                                      <p:to>
                                        <p:strVal val="visible"/>
                                      </p:to>
                                    </p:set>
                                    <p:animEffect transition="in" filter="fade">
                                      <p:cBhvr>
                                        <p:cTn id="144" dur="500"/>
                                        <p:tgtEl>
                                          <p:spTgt spid="129"/>
                                        </p:tgtEl>
                                      </p:cBhvr>
                                    </p:animEffect>
                                  </p:childTnLst>
                                </p:cTn>
                              </p:par>
                              <p:par>
                                <p:cTn id="145" presetID="10" presetClass="entr" presetSubtype="0" fill="hold" nodeType="withEffect">
                                  <p:stCondLst>
                                    <p:cond delay="0"/>
                                  </p:stCondLst>
                                  <p:childTnLst>
                                    <p:set>
                                      <p:cBhvr>
                                        <p:cTn id="146" dur="1" fill="hold">
                                          <p:stCondLst>
                                            <p:cond delay="0"/>
                                          </p:stCondLst>
                                        </p:cTn>
                                        <p:tgtEl>
                                          <p:spTgt spid="130"/>
                                        </p:tgtEl>
                                        <p:attrNameLst>
                                          <p:attrName>style.visibility</p:attrName>
                                        </p:attrNameLst>
                                      </p:cBhvr>
                                      <p:to>
                                        <p:strVal val="visible"/>
                                      </p:to>
                                    </p:set>
                                    <p:animEffect transition="in" filter="fade">
                                      <p:cBhvr>
                                        <p:cTn id="147" dur="500"/>
                                        <p:tgtEl>
                                          <p:spTgt spid="130"/>
                                        </p:tgtEl>
                                      </p:cBhvr>
                                    </p:animEffect>
                                  </p:childTnLst>
                                </p:cTn>
                              </p:par>
                              <p:par>
                                <p:cTn id="148" presetID="10" presetClass="entr" presetSubtype="0" fill="hold" nodeType="withEffect">
                                  <p:stCondLst>
                                    <p:cond delay="0"/>
                                  </p:stCondLst>
                                  <p:childTnLst>
                                    <p:set>
                                      <p:cBhvr>
                                        <p:cTn id="149" dur="1" fill="hold">
                                          <p:stCondLst>
                                            <p:cond delay="0"/>
                                          </p:stCondLst>
                                        </p:cTn>
                                        <p:tgtEl>
                                          <p:spTgt spid="132"/>
                                        </p:tgtEl>
                                        <p:attrNameLst>
                                          <p:attrName>style.visibility</p:attrName>
                                        </p:attrNameLst>
                                      </p:cBhvr>
                                      <p:to>
                                        <p:strVal val="visible"/>
                                      </p:to>
                                    </p:set>
                                    <p:animEffect transition="in" filter="fade">
                                      <p:cBhvr>
                                        <p:cTn id="150" dur="500"/>
                                        <p:tgtEl>
                                          <p:spTgt spid="132"/>
                                        </p:tgtEl>
                                      </p:cBhvr>
                                    </p:animEffect>
                                  </p:childTnLst>
                                </p:cTn>
                              </p:par>
                              <p:par>
                                <p:cTn id="151" presetID="10" presetClass="entr" presetSubtype="0" fill="hold" nodeType="withEffect">
                                  <p:stCondLst>
                                    <p:cond delay="0"/>
                                  </p:stCondLst>
                                  <p:childTnLst>
                                    <p:set>
                                      <p:cBhvr>
                                        <p:cTn id="152" dur="1" fill="hold">
                                          <p:stCondLst>
                                            <p:cond delay="0"/>
                                          </p:stCondLst>
                                        </p:cTn>
                                        <p:tgtEl>
                                          <p:spTgt spid="133"/>
                                        </p:tgtEl>
                                        <p:attrNameLst>
                                          <p:attrName>style.visibility</p:attrName>
                                        </p:attrNameLst>
                                      </p:cBhvr>
                                      <p:to>
                                        <p:strVal val="visible"/>
                                      </p:to>
                                    </p:set>
                                    <p:animEffect transition="in" filter="fade">
                                      <p:cBhvr>
                                        <p:cTn id="153" dur="500"/>
                                        <p:tgtEl>
                                          <p:spTgt spid="133"/>
                                        </p:tgtEl>
                                      </p:cBhvr>
                                    </p:animEffect>
                                  </p:childTnLst>
                                </p:cTn>
                              </p:par>
                              <p:par>
                                <p:cTn id="154" presetID="10" presetClass="entr" presetSubtype="0" fill="hold" nodeType="withEffect">
                                  <p:stCondLst>
                                    <p:cond delay="0"/>
                                  </p:stCondLst>
                                  <p:childTnLst>
                                    <p:set>
                                      <p:cBhvr>
                                        <p:cTn id="155" dur="1" fill="hold">
                                          <p:stCondLst>
                                            <p:cond delay="0"/>
                                          </p:stCondLst>
                                        </p:cTn>
                                        <p:tgtEl>
                                          <p:spTgt spid="134"/>
                                        </p:tgtEl>
                                        <p:attrNameLst>
                                          <p:attrName>style.visibility</p:attrName>
                                        </p:attrNameLst>
                                      </p:cBhvr>
                                      <p:to>
                                        <p:strVal val="visible"/>
                                      </p:to>
                                    </p:set>
                                    <p:animEffect transition="in" filter="fade">
                                      <p:cBhvr>
                                        <p:cTn id="156" dur="500"/>
                                        <p:tgtEl>
                                          <p:spTgt spid="134"/>
                                        </p:tgtEl>
                                      </p:cBhvr>
                                    </p:animEffect>
                                  </p:childTnLst>
                                </p:cTn>
                              </p:par>
                              <p:par>
                                <p:cTn id="157" presetID="10" presetClass="entr" presetSubtype="0" fill="hold" nodeType="withEffect">
                                  <p:stCondLst>
                                    <p:cond delay="0"/>
                                  </p:stCondLst>
                                  <p:childTnLst>
                                    <p:set>
                                      <p:cBhvr>
                                        <p:cTn id="158" dur="1" fill="hold">
                                          <p:stCondLst>
                                            <p:cond delay="0"/>
                                          </p:stCondLst>
                                        </p:cTn>
                                        <p:tgtEl>
                                          <p:spTgt spid="135"/>
                                        </p:tgtEl>
                                        <p:attrNameLst>
                                          <p:attrName>style.visibility</p:attrName>
                                        </p:attrNameLst>
                                      </p:cBhvr>
                                      <p:to>
                                        <p:strVal val="visible"/>
                                      </p:to>
                                    </p:set>
                                    <p:animEffect transition="in" filter="fade">
                                      <p:cBhvr>
                                        <p:cTn id="159" dur="500"/>
                                        <p:tgtEl>
                                          <p:spTgt spid="135"/>
                                        </p:tgtEl>
                                      </p:cBhvr>
                                    </p:animEffect>
                                  </p:childTnLst>
                                </p:cTn>
                              </p:par>
                              <p:par>
                                <p:cTn id="160" presetID="10" presetClass="entr" presetSubtype="0" fill="hold" nodeType="withEffect">
                                  <p:stCondLst>
                                    <p:cond delay="0"/>
                                  </p:stCondLst>
                                  <p:childTnLst>
                                    <p:set>
                                      <p:cBhvr>
                                        <p:cTn id="161" dur="1" fill="hold">
                                          <p:stCondLst>
                                            <p:cond delay="0"/>
                                          </p:stCondLst>
                                        </p:cTn>
                                        <p:tgtEl>
                                          <p:spTgt spid="136"/>
                                        </p:tgtEl>
                                        <p:attrNameLst>
                                          <p:attrName>style.visibility</p:attrName>
                                        </p:attrNameLst>
                                      </p:cBhvr>
                                      <p:to>
                                        <p:strVal val="visible"/>
                                      </p:to>
                                    </p:set>
                                    <p:animEffect transition="in" filter="fade">
                                      <p:cBhvr>
                                        <p:cTn id="162" dur="500"/>
                                        <p:tgtEl>
                                          <p:spTgt spid="136"/>
                                        </p:tgtEl>
                                      </p:cBhvr>
                                    </p:animEffect>
                                  </p:childTnLst>
                                </p:cTn>
                              </p:par>
                              <p:par>
                                <p:cTn id="163" presetID="10" presetClass="entr" presetSubtype="0" fill="hold" nodeType="withEffect">
                                  <p:stCondLst>
                                    <p:cond delay="0"/>
                                  </p:stCondLst>
                                  <p:childTnLst>
                                    <p:set>
                                      <p:cBhvr>
                                        <p:cTn id="164" dur="1" fill="hold">
                                          <p:stCondLst>
                                            <p:cond delay="0"/>
                                          </p:stCondLst>
                                        </p:cTn>
                                        <p:tgtEl>
                                          <p:spTgt spid="137"/>
                                        </p:tgtEl>
                                        <p:attrNameLst>
                                          <p:attrName>style.visibility</p:attrName>
                                        </p:attrNameLst>
                                      </p:cBhvr>
                                      <p:to>
                                        <p:strVal val="visible"/>
                                      </p:to>
                                    </p:set>
                                    <p:animEffect transition="in" filter="fade">
                                      <p:cBhvr>
                                        <p:cTn id="165" dur="500"/>
                                        <p:tgtEl>
                                          <p:spTgt spid="137"/>
                                        </p:tgtEl>
                                      </p:cBhvr>
                                    </p:animEffect>
                                  </p:childTnLst>
                                </p:cTn>
                              </p:par>
                              <p:par>
                                <p:cTn id="166" presetID="10" presetClass="entr" presetSubtype="0" fill="hold" nodeType="withEffect">
                                  <p:stCondLst>
                                    <p:cond delay="0"/>
                                  </p:stCondLst>
                                  <p:childTnLst>
                                    <p:set>
                                      <p:cBhvr>
                                        <p:cTn id="167" dur="1" fill="hold">
                                          <p:stCondLst>
                                            <p:cond delay="0"/>
                                          </p:stCondLst>
                                        </p:cTn>
                                        <p:tgtEl>
                                          <p:spTgt spid="138"/>
                                        </p:tgtEl>
                                        <p:attrNameLst>
                                          <p:attrName>style.visibility</p:attrName>
                                        </p:attrNameLst>
                                      </p:cBhvr>
                                      <p:to>
                                        <p:strVal val="visible"/>
                                      </p:to>
                                    </p:set>
                                    <p:animEffect transition="in" filter="fade">
                                      <p:cBhvr>
                                        <p:cTn id="168" dur="500"/>
                                        <p:tgtEl>
                                          <p:spTgt spid="138"/>
                                        </p:tgtEl>
                                      </p:cBhvr>
                                    </p:animEffect>
                                  </p:childTnLst>
                                </p:cTn>
                              </p:par>
                              <p:par>
                                <p:cTn id="169" presetID="10"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animEffect transition="in" filter="fade">
                                      <p:cBhvr>
                                        <p:cTn id="171" dur="500"/>
                                        <p:tgtEl>
                                          <p:spTgt spid="139"/>
                                        </p:tgtEl>
                                      </p:cBhvr>
                                    </p:animEffect>
                                  </p:childTnLst>
                                </p:cTn>
                              </p:par>
                              <p:par>
                                <p:cTn id="172" presetID="10" presetClass="entr" presetSubtype="0" fill="hold" nodeType="withEffect">
                                  <p:stCondLst>
                                    <p:cond delay="0"/>
                                  </p:stCondLst>
                                  <p:childTnLst>
                                    <p:set>
                                      <p:cBhvr>
                                        <p:cTn id="173" dur="1" fill="hold">
                                          <p:stCondLst>
                                            <p:cond delay="0"/>
                                          </p:stCondLst>
                                        </p:cTn>
                                        <p:tgtEl>
                                          <p:spTgt spid="140"/>
                                        </p:tgtEl>
                                        <p:attrNameLst>
                                          <p:attrName>style.visibility</p:attrName>
                                        </p:attrNameLst>
                                      </p:cBhvr>
                                      <p:to>
                                        <p:strVal val="visible"/>
                                      </p:to>
                                    </p:set>
                                    <p:animEffect transition="in" filter="fade">
                                      <p:cBhvr>
                                        <p:cTn id="174" dur="500"/>
                                        <p:tgtEl>
                                          <p:spTgt spid="140"/>
                                        </p:tgtEl>
                                      </p:cBhvr>
                                    </p:animEffect>
                                  </p:childTnLst>
                                </p:cTn>
                              </p:par>
                              <p:par>
                                <p:cTn id="175" presetID="10" presetClass="entr" presetSubtype="0" fill="hold" nodeType="withEffect">
                                  <p:stCondLst>
                                    <p:cond delay="0"/>
                                  </p:stCondLst>
                                  <p:childTnLst>
                                    <p:set>
                                      <p:cBhvr>
                                        <p:cTn id="176" dur="1" fill="hold">
                                          <p:stCondLst>
                                            <p:cond delay="0"/>
                                          </p:stCondLst>
                                        </p:cTn>
                                        <p:tgtEl>
                                          <p:spTgt spid="141"/>
                                        </p:tgtEl>
                                        <p:attrNameLst>
                                          <p:attrName>style.visibility</p:attrName>
                                        </p:attrNameLst>
                                      </p:cBhvr>
                                      <p:to>
                                        <p:strVal val="visible"/>
                                      </p:to>
                                    </p:set>
                                    <p:animEffect transition="in" filter="fade">
                                      <p:cBhvr>
                                        <p:cTn id="177" dur="500"/>
                                        <p:tgtEl>
                                          <p:spTgt spid="141"/>
                                        </p:tgtEl>
                                      </p:cBhvr>
                                    </p:animEffect>
                                  </p:childTnLst>
                                </p:cTn>
                              </p:par>
                              <p:par>
                                <p:cTn id="178" presetID="10" presetClass="entr" presetSubtype="0" fill="hold" nodeType="withEffect">
                                  <p:stCondLst>
                                    <p:cond delay="0"/>
                                  </p:stCondLst>
                                  <p:childTnLst>
                                    <p:set>
                                      <p:cBhvr>
                                        <p:cTn id="179" dur="1" fill="hold">
                                          <p:stCondLst>
                                            <p:cond delay="0"/>
                                          </p:stCondLst>
                                        </p:cTn>
                                        <p:tgtEl>
                                          <p:spTgt spid="142"/>
                                        </p:tgtEl>
                                        <p:attrNameLst>
                                          <p:attrName>style.visibility</p:attrName>
                                        </p:attrNameLst>
                                      </p:cBhvr>
                                      <p:to>
                                        <p:strVal val="visible"/>
                                      </p:to>
                                    </p:set>
                                    <p:animEffect transition="in" filter="fade">
                                      <p:cBhvr>
                                        <p:cTn id="180" dur="500"/>
                                        <p:tgtEl>
                                          <p:spTgt spid="142"/>
                                        </p:tgtEl>
                                      </p:cBhvr>
                                    </p:animEffect>
                                  </p:childTnLst>
                                </p:cTn>
                              </p:par>
                              <p:par>
                                <p:cTn id="181" presetID="10" presetClass="entr" presetSubtype="0" fill="hold" nodeType="withEffect">
                                  <p:stCondLst>
                                    <p:cond delay="0"/>
                                  </p:stCondLst>
                                  <p:childTnLst>
                                    <p:set>
                                      <p:cBhvr>
                                        <p:cTn id="182" dur="1" fill="hold">
                                          <p:stCondLst>
                                            <p:cond delay="0"/>
                                          </p:stCondLst>
                                        </p:cTn>
                                        <p:tgtEl>
                                          <p:spTgt spid="143"/>
                                        </p:tgtEl>
                                        <p:attrNameLst>
                                          <p:attrName>style.visibility</p:attrName>
                                        </p:attrNameLst>
                                      </p:cBhvr>
                                      <p:to>
                                        <p:strVal val="visible"/>
                                      </p:to>
                                    </p:set>
                                    <p:animEffect transition="in" filter="fade">
                                      <p:cBhvr>
                                        <p:cTn id="183" dur="500"/>
                                        <p:tgtEl>
                                          <p:spTgt spid="143"/>
                                        </p:tgtEl>
                                      </p:cBhvr>
                                    </p:animEffect>
                                  </p:childTnLst>
                                </p:cTn>
                              </p:par>
                            </p:childTnLst>
                          </p:cTn>
                        </p:par>
                        <p:par>
                          <p:cTn id="184" fill="hold">
                            <p:stCondLst>
                              <p:cond delay="500"/>
                            </p:stCondLst>
                            <p:childTnLst>
                              <p:par>
                                <p:cTn id="185" presetID="1" presetClass="entr" presetSubtype="0" fill="hold" grpId="0" nodeType="afterEffect">
                                  <p:stCondLst>
                                    <p:cond delay="0"/>
                                  </p:stCondLst>
                                  <p:childTnLst>
                                    <p:set>
                                      <p:cBhvr>
                                        <p:cTn id="186" dur="1" fill="hold">
                                          <p:stCondLst>
                                            <p:cond delay="0"/>
                                          </p:stCondLst>
                                        </p:cTn>
                                        <p:tgtEl>
                                          <p:spTgt spid="62"/>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grpId="0" nodeType="clickEffect">
                                  <p:stCondLst>
                                    <p:cond delay="0"/>
                                  </p:stCondLst>
                                  <p:childTnLst>
                                    <p:set>
                                      <p:cBhvr>
                                        <p:cTn id="190" dur="1" fill="hold">
                                          <p:stCondLst>
                                            <p:cond delay="0"/>
                                          </p:stCondLst>
                                        </p:cTn>
                                        <p:tgtEl>
                                          <p:spTgt spid="159"/>
                                        </p:tgtEl>
                                        <p:attrNameLst>
                                          <p:attrName>style.visibility</p:attrName>
                                        </p:attrNameLst>
                                      </p:cBhvr>
                                      <p:to>
                                        <p:strVal val="visible"/>
                                      </p:to>
                                    </p:set>
                                    <p:animEffect transition="in" filter="wipe(down)">
                                      <p:cBhvr>
                                        <p:cTn id="191" dur="500"/>
                                        <p:tgtEl>
                                          <p:spTgt spid="159"/>
                                        </p:tgtEl>
                                      </p:cBhvr>
                                    </p:animEffect>
                                  </p:childTnLst>
                                </p:cTn>
                              </p:par>
                              <p:par>
                                <p:cTn id="192" presetID="10" presetClass="entr" presetSubtype="0" fill="hold" nodeType="withEffect">
                                  <p:stCondLst>
                                    <p:cond delay="0"/>
                                  </p:stCondLst>
                                  <p:childTnLst>
                                    <p:set>
                                      <p:cBhvr>
                                        <p:cTn id="193" dur="1" fill="hold">
                                          <p:stCondLst>
                                            <p:cond delay="0"/>
                                          </p:stCondLst>
                                        </p:cTn>
                                        <p:tgtEl>
                                          <p:spTgt spid="160"/>
                                        </p:tgtEl>
                                        <p:attrNameLst>
                                          <p:attrName>style.visibility</p:attrName>
                                        </p:attrNameLst>
                                      </p:cBhvr>
                                      <p:to>
                                        <p:strVal val="visible"/>
                                      </p:to>
                                    </p:set>
                                    <p:animEffect transition="in" filter="fade">
                                      <p:cBhvr>
                                        <p:cTn id="194" dur="500"/>
                                        <p:tgtEl>
                                          <p:spTgt spid="160"/>
                                        </p:tgtEl>
                                      </p:cBhvr>
                                    </p:animEffect>
                                  </p:childTnLst>
                                </p:cTn>
                              </p:par>
                              <p:par>
                                <p:cTn id="195" presetID="10" presetClass="entr" presetSubtype="0" fill="hold" nodeType="withEffect">
                                  <p:stCondLst>
                                    <p:cond delay="0"/>
                                  </p:stCondLst>
                                  <p:childTnLst>
                                    <p:set>
                                      <p:cBhvr>
                                        <p:cTn id="196" dur="1" fill="hold">
                                          <p:stCondLst>
                                            <p:cond delay="0"/>
                                          </p:stCondLst>
                                        </p:cTn>
                                        <p:tgtEl>
                                          <p:spTgt spid="161"/>
                                        </p:tgtEl>
                                        <p:attrNameLst>
                                          <p:attrName>style.visibility</p:attrName>
                                        </p:attrNameLst>
                                      </p:cBhvr>
                                      <p:to>
                                        <p:strVal val="visible"/>
                                      </p:to>
                                    </p:set>
                                    <p:animEffect transition="in" filter="fade">
                                      <p:cBhvr>
                                        <p:cTn id="197" dur="500"/>
                                        <p:tgtEl>
                                          <p:spTgt spid="161"/>
                                        </p:tgtEl>
                                      </p:cBhvr>
                                    </p:animEffect>
                                  </p:childTnLst>
                                </p:cTn>
                              </p:par>
                              <p:par>
                                <p:cTn id="198" presetID="10" presetClass="entr" presetSubtype="0" fill="hold" nodeType="withEffect">
                                  <p:stCondLst>
                                    <p:cond delay="0"/>
                                  </p:stCondLst>
                                  <p:childTnLst>
                                    <p:set>
                                      <p:cBhvr>
                                        <p:cTn id="199" dur="1" fill="hold">
                                          <p:stCondLst>
                                            <p:cond delay="0"/>
                                          </p:stCondLst>
                                        </p:cTn>
                                        <p:tgtEl>
                                          <p:spTgt spid="162"/>
                                        </p:tgtEl>
                                        <p:attrNameLst>
                                          <p:attrName>style.visibility</p:attrName>
                                        </p:attrNameLst>
                                      </p:cBhvr>
                                      <p:to>
                                        <p:strVal val="visible"/>
                                      </p:to>
                                    </p:set>
                                    <p:animEffect transition="in" filter="fade">
                                      <p:cBhvr>
                                        <p:cTn id="200" dur="500"/>
                                        <p:tgtEl>
                                          <p:spTgt spid="162"/>
                                        </p:tgtEl>
                                      </p:cBhvr>
                                    </p:animEffect>
                                  </p:childTnLst>
                                </p:cTn>
                              </p:par>
                              <p:par>
                                <p:cTn id="201" presetID="10" presetClass="entr" presetSubtype="0" fill="hold" nodeType="withEffect">
                                  <p:stCondLst>
                                    <p:cond delay="0"/>
                                  </p:stCondLst>
                                  <p:childTnLst>
                                    <p:set>
                                      <p:cBhvr>
                                        <p:cTn id="202" dur="1" fill="hold">
                                          <p:stCondLst>
                                            <p:cond delay="0"/>
                                          </p:stCondLst>
                                        </p:cTn>
                                        <p:tgtEl>
                                          <p:spTgt spid="163"/>
                                        </p:tgtEl>
                                        <p:attrNameLst>
                                          <p:attrName>style.visibility</p:attrName>
                                        </p:attrNameLst>
                                      </p:cBhvr>
                                      <p:to>
                                        <p:strVal val="visible"/>
                                      </p:to>
                                    </p:set>
                                    <p:animEffect transition="in" filter="fade">
                                      <p:cBhvr>
                                        <p:cTn id="203" dur="500"/>
                                        <p:tgtEl>
                                          <p:spTgt spid="163"/>
                                        </p:tgtEl>
                                      </p:cBhvr>
                                    </p:animEffect>
                                  </p:childTnLst>
                                </p:cTn>
                              </p:par>
                              <p:par>
                                <p:cTn id="204" presetID="10" presetClass="entr" presetSubtype="0" fill="hold" nodeType="withEffect">
                                  <p:stCondLst>
                                    <p:cond delay="0"/>
                                  </p:stCondLst>
                                  <p:childTnLst>
                                    <p:set>
                                      <p:cBhvr>
                                        <p:cTn id="205" dur="1" fill="hold">
                                          <p:stCondLst>
                                            <p:cond delay="0"/>
                                          </p:stCondLst>
                                        </p:cTn>
                                        <p:tgtEl>
                                          <p:spTgt spid="164"/>
                                        </p:tgtEl>
                                        <p:attrNameLst>
                                          <p:attrName>style.visibility</p:attrName>
                                        </p:attrNameLst>
                                      </p:cBhvr>
                                      <p:to>
                                        <p:strVal val="visible"/>
                                      </p:to>
                                    </p:set>
                                    <p:animEffect transition="in" filter="fade">
                                      <p:cBhvr>
                                        <p:cTn id="206" dur="500"/>
                                        <p:tgtEl>
                                          <p:spTgt spid="164"/>
                                        </p:tgtEl>
                                      </p:cBhvr>
                                    </p:animEffect>
                                  </p:childTnLst>
                                </p:cTn>
                              </p:par>
                              <p:par>
                                <p:cTn id="207" presetID="10" presetClass="entr" presetSubtype="0" fill="hold" nodeType="withEffect">
                                  <p:stCondLst>
                                    <p:cond delay="0"/>
                                  </p:stCondLst>
                                  <p:childTnLst>
                                    <p:set>
                                      <p:cBhvr>
                                        <p:cTn id="208" dur="1" fill="hold">
                                          <p:stCondLst>
                                            <p:cond delay="0"/>
                                          </p:stCondLst>
                                        </p:cTn>
                                        <p:tgtEl>
                                          <p:spTgt spid="165"/>
                                        </p:tgtEl>
                                        <p:attrNameLst>
                                          <p:attrName>style.visibility</p:attrName>
                                        </p:attrNameLst>
                                      </p:cBhvr>
                                      <p:to>
                                        <p:strVal val="visible"/>
                                      </p:to>
                                    </p:set>
                                    <p:animEffect transition="in" filter="fade">
                                      <p:cBhvr>
                                        <p:cTn id="209" dur="500"/>
                                        <p:tgtEl>
                                          <p:spTgt spid="165"/>
                                        </p:tgtEl>
                                      </p:cBhvr>
                                    </p:animEffect>
                                  </p:childTnLst>
                                </p:cTn>
                              </p:par>
                              <p:par>
                                <p:cTn id="210" presetID="10" presetClass="entr" presetSubtype="0" fill="hold" nodeType="withEffect">
                                  <p:stCondLst>
                                    <p:cond delay="0"/>
                                  </p:stCondLst>
                                  <p:childTnLst>
                                    <p:set>
                                      <p:cBhvr>
                                        <p:cTn id="211" dur="1" fill="hold">
                                          <p:stCondLst>
                                            <p:cond delay="0"/>
                                          </p:stCondLst>
                                        </p:cTn>
                                        <p:tgtEl>
                                          <p:spTgt spid="166"/>
                                        </p:tgtEl>
                                        <p:attrNameLst>
                                          <p:attrName>style.visibility</p:attrName>
                                        </p:attrNameLst>
                                      </p:cBhvr>
                                      <p:to>
                                        <p:strVal val="visible"/>
                                      </p:to>
                                    </p:set>
                                    <p:animEffect transition="in" filter="fade">
                                      <p:cBhvr>
                                        <p:cTn id="212" dur="500"/>
                                        <p:tgtEl>
                                          <p:spTgt spid="166"/>
                                        </p:tgtEl>
                                      </p:cBhvr>
                                    </p:animEffect>
                                  </p:childTnLst>
                                </p:cTn>
                              </p:par>
                              <p:par>
                                <p:cTn id="213" presetID="10" presetClass="entr" presetSubtype="0" fill="hold" nodeType="withEffect">
                                  <p:stCondLst>
                                    <p:cond delay="0"/>
                                  </p:stCondLst>
                                  <p:childTnLst>
                                    <p:set>
                                      <p:cBhvr>
                                        <p:cTn id="214" dur="1" fill="hold">
                                          <p:stCondLst>
                                            <p:cond delay="0"/>
                                          </p:stCondLst>
                                        </p:cTn>
                                        <p:tgtEl>
                                          <p:spTgt spid="167"/>
                                        </p:tgtEl>
                                        <p:attrNameLst>
                                          <p:attrName>style.visibility</p:attrName>
                                        </p:attrNameLst>
                                      </p:cBhvr>
                                      <p:to>
                                        <p:strVal val="visible"/>
                                      </p:to>
                                    </p:set>
                                    <p:animEffect transition="in" filter="fade">
                                      <p:cBhvr>
                                        <p:cTn id="215" dur="500"/>
                                        <p:tgtEl>
                                          <p:spTgt spid="167"/>
                                        </p:tgtEl>
                                      </p:cBhvr>
                                    </p:animEffect>
                                  </p:childTnLst>
                                </p:cTn>
                              </p:par>
                            </p:childTnLst>
                          </p:cTn>
                        </p:par>
                        <p:par>
                          <p:cTn id="216" fill="hold">
                            <p:stCondLst>
                              <p:cond delay="500"/>
                            </p:stCondLst>
                            <p:childTnLst>
                              <p:par>
                                <p:cTn id="217" presetID="1" presetClass="entr" presetSubtype="0" fill="hold" grpId="0" nodeType="afterEffect">
                                  <p:stCondLst>
                                    <p:cond delay="0"/>
                                  </p:stCondLst>
                                  <p:childTnLst>
                                    <p:set>
                                      <p:cBhvr>
                                        <p:cTn id="218" dur="1" fill="hold">
                                          <p:stCondLst>
                                            <p:cond delay="0"/>
                                          </p:stCondLst>
                                        </p:cTn>
                                        <p:tgtEl>
                                          <p:spTgt spid="169"/>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70"/>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57"/>
                                        </p:tgtEl>
                                        <p:attrNameLst>
                                          <p:attrName>style.visibility</p:attrName>
                                        </p:attrNameLst>
                                      </p:cBhvr>
                                      <p:to>
                                        <p:strVal val="visible"/>
                                      </p:to>
                                    </p:set>
                                  </p:childTnLst>
                                </p:cTn>
                              </p:par>
                              <p:par>
                                <p:cTn id="223" presetID="10" presetClass="entr" presetSubtype="0" fill="hold" nodeType="withEffect">
                                  <p:stCondLst>
                                    <p:cond delay="0"/>
                                  </p:stCondLst>
                                  <p:childTnLst>
                                    <p:set>
                                      <p:cBhvr>
                                        <p:cTn id="224" dur="1" fill="hold">
                                          <p:stCondLst>
                                            <p:cond delay="0"/>
                                          </p:stCondLst>
                                        </p:cTn>
                                        <p:tgtEl>
                                          <p:spTgt spid="173"/>
                                        </p:tgtEl>
                                        <p:attrNameLst>
                                          <p:attrName>style.visibility</p:attrName>
                                        </p:attrNameLst>
                                      </p:cBhvr>
                                      <p:to>
                                        <p:strVal val="visible"/>
                                      </p:to>
                                    </p:set>
                                    <p:animEffect transition="in" filter="fade">
                                      <p:cBhvr>
                                        <p:cTn id="225"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92" grpId="0" animBg="1"/>
      <p:bldP spid="93" grpId="0" animBg="1"/>
      <p:bldP spid="94" grpId="0" animBg="1"/>
      <p:bldP spid="95" grpId="0" animBg="1"/>
      <p:bldP spid="96" grpId="0" animBg="1"/>
      <p:bldP spid="159" grpId="0" animBg="1"/>
      <p:bldP spid="169" grpId="0"/>
      <p:bldP spid="1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0" y="918618"/>
            <a:ext cx="6000725" cy="5940000"/>
          </a:xfrm>
          <a:prstGeom prst="rect">
            <a:avLst/>
          </a:prstGeom>
          <a:gradFill flip="none" rotWithShape="1">
            <a:gsLst>
              <a:gs pos="0">
                <a:schemeClr val="accent1">
                  <a:tint val="66000"/>
                  <a:satMod val="160000"/>
                </a:schemeClr>
              </a:gs>
              <a:gs pos="22000">
                <a:schemeClr val="accent1">
                  <a:tint val="44500"/>
                  <a:satMod val="160000"/>
                </a:schemeClr>
              </a:gs>
              <a:gs pos="100000">
                <a:srgbClr val="F3F6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0"/>
            <a:ext cx="9144000" cy="893894"/>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869533" y="128826"/>
            <a:ext cx="4044697"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飲み物の選び方</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pic>
        <p:nvPicPr>
          <p:cNvPr id="5" name="Picture 24" descr="乳酸菌飲料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995" y="4899216"/>
            <a:ext cx="754694" cy="899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ペットボトルに入ったスポーツドリンク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560" y="3717032"/>
            <a:ext cx="949285" cy="13779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6" descr="ペットボトルに入ったお茶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3359" y="2654188"/>
            <a:ext cx="959330" cy="13925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ミネラルウォーター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080091"/>
            <a:ext cx="901074" cy="129754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コネクタ 27"/>
          <p:cNvCxnSpPr/>
          <p:nvPr/>
        </p:nvCxnSpPr>
        <p:spPr>
          <a:xfrm>
            <a:off x="323528" y="1756194"/>
            <a:ext cx="81258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210287" y="1116033"/>
            <a:ext cx="393056" cy="584775"/>
          </a:xfrm>
          <a:prstGeom prst="rect">
            <a:avLst/>
          </a:prstGeom>
          <a:noFill/>
        </p:spPr>
        <p:txBody>
          <a:bodyPr wrap="none" rtlCol="0">
            <a:spAutoFit/>
          </a:bodyPr>
          <a:lstStyle/>
          <a:p>
            <a:r>
              <a:rPr kumimoji="1" lang="en-US" altLang="ja-JP" sz="3200" dirty="0" smtClean="0"/>
              <a:t>2</a:t>
            </a:r>
            <a:endParaRPr kumimoji="1" lang="ja-JP" altLang="en-US" sz="3200" dirty="0"/>
          </a:p>
        </p:txBody>
      </p:sp>
      <p:sp>
        <p:nvSpPr>
          <p:cNvPr id="31" name="テキスト ボックス 30"/>
          <p:cNvSpPr txBox="1"/>
          <p:nvPr/>
        </p:nvSpPr>
        <p:spPr>
          <a:xfrm>
            <a:off x="2506431" y="1116033"/>
            <a:ext cx="393056" cy="584775"/>
          </a:xfrm>
          <a:prstGeom prst="rect">
            <a:avLst/>
          </a:prstGeom>
          <a:noFill/>
        </p:spPr>
        <p:txBody>
          <a:bodyPr wrap="none" rtlCol="0">
            <a:spAutoFit/>
          </a:bodyPr>
          <a:lstStyle/>
          <a:p>
            <a:r>
              <a:rPr kumimoji="1" lang="en-US" altLang="ja-JP" sz="3200" dirty="0" smtClean="0"/>
              <a:t>3</a:t>
            </a:r>
            <a:endParaRPr kumimoji="1" lang="ja-JP" altLang="en-US" sz="3200" dirty="0"/>
          </a:p>
        </p:txBody>
      </p:sp>
      <p:sp>
        <p:nvSpPr>
          <p:cNvPr id="32" name="テキスト ボックス 31"/>
          <p:cNvSpPr txBox="1"/>
          <p:nvPr/>
        </p:nvSpPr>
        <p:spPr>
          <a:xfrm>
            <a:off x="3769917" y="1116033"/>
            <a:ext cx="393056" cy="584775"/>
          </a:xfrm>
          <a:prstGeom prst="rect">
            <a:avLst/>
          </a:prstGeom>
          <a:noFill/>
        </p:spPr>
        <p:txBody>
          <a:bodyPr wrap="none" rtlCol="0">
            <a:spAutoFit/>
          </a:bodyPr>
          <a:lstStyle/>
          <a:p>
            <a:r>
              <a:rPr kumimoji="1" lang="en-US" altLang="ja-JP" sz="3200" dirty="0" smtClean="0"/>
              <a:t>4</a:t>
            </a:r>
            <a:endParaRPr kumimoji="1" lang="ja-JP" altLang="en-US" sz="3200" dirty="0"/>
          </a:p>
        </p:txBody>
      </p:sp>
      <p:sp>
        <p:nvSpPr>
          <p:cNvPr id="33" name="テキスト ボックス 32"/>
          <p:cNvSpPr txBox="1"/>
          <p:nvPr/>
        </p:nvSpPr>
        <p:spPr>
          <a:xfrm>
            <a:off x="5049732" y="1116033"/>
            <a:ext cx="393056" cy="584775"/>
          </a:xfrm>
          <a:prstGeom prst="rect">
            <a:avLst/>
          </a:prstGeom>
          <a:noFill/>
        </p:spPr>
        <p:txBody>
          <a:bodyPr wrap="none" rtlCol="0">
            <a:spAutoFit/>
          </a:bodyPr>
          <a:lstStyle/>
          <a:p>
            <a:r>
              <a:rPr kumimoji="1" lang="en-US" altLang="ja-JP" sz="3200" dirty="0" smtClean="0"/>
              <a:t>5</a:t>
            </a:r>
            <a:endParaRPr kumimoji="1" lang="ja-JP" altLang="en-US" sz="3200" dirty="0"/>
          </a:p>
        </p:txBody>
      </p:sp>
      <p:sp>
        <p:nvSpPr>
          <p:cNvPr id="34" name="テキスト ボックス 33"/>
          <p:cNvSpPr txBox="1"/>
          <p:nvPr/>
        </p:nvSpPr>
        <p:spPr>
          <a:xfrm>
            <a:off x="6345876" y="1116033"/>
            <a:ext cx="393056" cy="584775"/>
          </a:xfrm>
          <a:prstGeom prst="rect">
            <a:avLst/>
          </a:prstGeom>
          <a:noFill/>
        </p:spPr>
        <p:txBody>
          <a:bodyPr wrap="none" rtlCol="0">
            <a:spAutoFit/>
          </a:bodyPr>
          <a:lstStyle/>
          <a:p>
            <a:r>
              <a:rPr kumimoji="1" lang="en-US" altLang="ja-JP" sz="3200" dirty="0" smtClean="0"/>
              <a:t>6</a:t>
            </a:r>
            <a:endParaRPr kumimoji="1" lang="ja-JP" altLang="en-US" sz="3200" dirty="0"/>
          </a:p>
        </p:txBody>
      </p:sp>
      <p:sp>
        <p:nvSpPr>
          <p:cNvPr id="35" name="テキスト ボックス 34"/>
          <p:cNvSpPr txBox="1"/>
          <p:nvPr/>
        </p:nvSpPr>
        <p:spPr>
          <a:xfrm>
            <a:off x="7642020" y="1116033"/>
            <a:ext cx="393056" cy="584775"/>
          </a:xfrm>
          <a:prstGeom prst="rect">
            <a:avLst/>
          </a:prstGeom>
          <a:noFill/>
        </p:spPr>
        <p:txBody>
          <a:bodyPr wrap="none" rtlCol="0">
            <a:spAutoFit/>
          </a:bodyPr>
          <a:lstStyle/>
          <a:p>
            <a:r>
              <a:rPr kumimoji="1" lang="en-US" altLang="ja-JP" sz="3200" dirty="0" smtClean="0"/>
              <a:t>7</a:t>
            </a:r>
            <a:endParaRPr kumimoji="1" lang="ja-JP" altLang="en-US" sz="3200" dirty="0"/>
          </a:p>
        </p:txBody>
      </p:sp>
      <p:cxnSp>
        <p:nvCxnSpPr>
          <p:cNvPr id="36" name="直線コネクタ 35"/>
          <p:cNvCxnSpPr/>
          <p:nvPr/>
        </p:nvCxnSpPr>
        <p:spPr>
          <a:xfrm>
            <a:off x="1406815"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676771"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946727"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249341"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535626"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805582"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flipH="1">
            <a:off x="2271804" y="1611547"/>
            <a:ext cx="3740356" cy="13245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6012160" y="1017376"/>
            <a:ext cx="0" cy="5796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45" name="Picture 2" descr="綺麗な歯のキャラクター">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5207" y="4433570"/>
            <a:ext cx="1598596" cy="145871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684461" y="1916832"/>
            <a:ext cx="3136619" cy="646331"/>
          </a:xfrm>
          <a:prstGeom prst="rect">
            <a:avLst/>
          </a:prstGeom>
          <a:noFill/>
        </p:spPr>
        <p:txBody>
          <a:bodyPr wrap="square" lIns="91440" tIns="45720" rIns="91440" bIns="45720">
            <a:spAutoFit/>
          </a:bodyPr>
          <a:lstStyle/>
          <a:p>
            <a:pPr algn="ctr"/>
            <a:r>
              <a:rPr lang="ja-JP"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rPr>
              <a:t>「歯」がとける</a:t>
            </a:r>
            <a:endParaRPr lang="ja-JP"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endParaRPr>
          </a:p>
        </p:txBody>
      </p:sp>
      <p:grpSp>
        <p:nvGrpSpPr>
          <p:cNvPr id="47" name="グループ化 46"/>
          <p:cNvGrpSpPr/>
          <p:nvPr/>
        </p:nvGrpSpPr>
        <p:grpSpPr>
          <a:xfrm>
            <a:off x="232113" y="4144041"/>
            <a:ext cx="2122662" cy="2225195"/>
            <a:chOff x="-3408191" y="2152222"/>
            <a:chExt cx="2171606" cy="2465754"/>
          </a:xfrm>
        </p:grpSpPr>
        <p:sp>
          <p:nvSpPr>
            <p:cNvPr id="48" name="爆発 1 47"/>
            <p:cNvSpPr/>
            <p:nvPr/>
          </p:nvSpPr>
          <p:spPr>
            <a:xfrm>
              <a:off x="-3408191" y="2152222"/>
              <a:ext cx="2171606" cy="246575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1749" y="2667416"/>
              <a:ext cx="1588065" cy="1449110"/>
            </a:xfrm>
            <a:prstGeom prst="rect">
              <a:avLst/>
            </a:prstGeom>
          </p:spPr>
        </p:pic>
      </p:grpSp>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70541" y="1885654"/>
            <a:ext cx="1650024" cy="1544253"/>
          </a:xfrm>
          <a:prstGeom prst="rect">
            <a:avLst/>
          </a:prstGeom>
        </p:spPr>
      </p:pic>
      <p:sp>
        <p:nvSpPr>
          <p:cNvPr id="56" name="テキスト ボックス 55"/>
          <p:cNvSpPr txBox="1"/>
          <p:nvPr/>
        </p:nvSpPr>
        <p:spPr>
          <a:xfrm>
            <a:off x="2445716" y="4739520"/>
            <a:ext cx="902811" cy="489680"/>
          </a:xfrm>
          <a:prstGeom prst="rect">
            <a:avLst/>
          </a:prstGeom>
          <a:noFill/>
        </p:spPr>
        <p:txBody>
          <a:bodyPr wrap="none" rtlCol="0">
            <a:spAutoFit/>
          </a:bodyPr>
          <a:lstStyle/>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スポーツ</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ドリンク</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pic>
        <p:nvPicPr>
          <p:cNvPr id="13" name="Picture 28" descr="炭酸水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6833" y="2473082"/>
            <a:ext cx="917501" cy="1560383"/>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1878784" y="3599564"/>
            <a:ext cx="951981" cy="523220"/>
          </a:xfrm>
          <a:prstGeom prst="rect">
            <a:avLst/>
          </a:prstGeom>
          <a:noFill/>
        </p:spPr>
        <p:txBody>
          <a:bodyPr wrap="square" rtlCol="0">
            <a:spAutoFit/>
          </a:bodyPr>
          <a:lstStyle/>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たん</a:t>
            </a:r>
            <a:r>
              <a:rPr lang="ja-JP" altLang="en-US" sz="1400" dirty="0" err="1" smtClean="0">
                <a:effectLst>
                  <a:glow rad="101600">
                    <a:schemeClr val="bg1"/>
                  </a:glow>
                </a:effectLst>
                <a:latin typeface="HG丸ｺﾞｼｯｸM-PRO" panose="020F0600000000000000" pitchFamily="50" charset="-128"/>
                <a:ea typeface="HG丸ｺﾞｼｯｸM-PRO" panose="020F0600000000000000" pitchFamily="50" charset="-128"/>
              </a:rPr>
              <a:t>さん</a:t>
            </a: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ジュース</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p:txBody>
      </p:sp>
      <p:pic>
        <p:nvPicPr>
          <p:cNvPr id="58" name="図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18545" y="5405206"/>
            <a:ext cx="845343" cy="1357664"/>
          </a:xfrm>
          <a:prstGeom prst="rect">
            <a:avLst/>
          </a:prstGeom>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5356" y="3694051"/>
            <a:ext cx="814564" cy="1031093"/>
          </a:xfrm>
          <a:prstGeom prst="rect">
            <a:avLst/>
          </a:prstGeom>
        </p:spPr>
      </p:pic>
      <p:sp>
        <p:nvSpPr>
          <p:cNvPr id="55" name="テキスト ボックス 54"/>
          <p:cNvSpPr txBox="1"/>
          <p:nvPr/>
        </p:nvSpPr>
        <p:spPr>
          <a:xfrm>
            <a:off x="3976689" y="4345940"/>
            <a:ext cx="902811" cy="523220"/>
          </a:xfrm>
          <a:prstGeom prst="rect">
            <a:avLst/>
          </a:prstGeom>
          <a:noFill/>
        </p:spPr>
        <p:txBody>
          <a:bodyPr wrap="none" rtlCol="0">
            <a:spAutoFit/>
          </a:bodyPr>
          <a:lstStyle/>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く</a:t>
            </a:r>
            <a:r>
              <a:rPr lang="ja-JP" altLang="en-US" sz="1400" dirty="0">
                <a:effectLst>
                  <a:glow rad="101600">
                    <a:schemeClr val="bg1"/>
                  </a:glow>
                </a:effectLst>
                <a:latin typeface="HG丸ｺﾞｼｯｸM-PRO" panose="020F0600000000000000" pitchFamily="50" charset="-128"/>
                <a:ea typeface="HG丸ｺﾞｼｯｸM-PRO" panose="020F0600000000000000" pitchFamily="50" charset="-128"/>
              </a:rPr>
              <a:t>だ</a:t>
            </a: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もの</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ジュース</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p:txBody>
      </p:sp>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1331" y="2660425"/>
            <a:ext cx="987408" cy="1097120"/>
          </a:xfrm>
          <a:prstGeom prst="rect">
            <a:avLst/>
          </a:prstGeom>
        </p:spPr>
      </p:pic>
      <p:sp>
        <p:nvSpPr>
          <p:cNvPr id="54" name="テキスト ボックス 53"/>
          <p:cNvSpPr txBox="1"/>
          <p:nvPr/>
        </p:nvSpPr>
        <p:spPr>
          <a:xfrm>
            <a:off x="3880962" y="3331587"/>
            <a:ext cx="902811" cy="523220"/>
          </a:xfrm>
          <a:prstGeom prst="rect">
            <a:avLst/>
          </a:prstGeom>
          <a:noFill/>
        </p:spPr>
        <p:txBody>
          <a:bodyPr wrap="none" rtlCol="0">
            <a:spAutoFit/>
          </a:bodyPr>
          <a:lstStyle/>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や</a:t>
            </a:r>
            <a:r>
              <a:rPr lang="ja-JP" altLang="en-US" sz="1400" smtClean="0">
                <a:effectLst>
                  <a:glow rad="101600">
                    <a:schemeClr val="bg1"/>
                  </a:glow>
                </a:effectLst>
                <a:latin typeface="HG丸ｺﾞｼｯｸM-PRO" panose="020F0600000000000000" pitchFamily="50" charset="-128"/>
                <a:ea typeface="HG丸ｺﾞｼｯｸM-PRO" panose="020F0600000000000000" pitchFamily="50" charset="-128"/>
              </a:rPr>
              <a:t>さい</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ジュース</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p:txBody>
      </p:sp>
      <p:pic>
        <p:nvPicPr>
          <p:cNvPr id="46" name="図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79128" y="5753308"/>
            <a:ext cx="773157" cy="988060"/>
          </a:xfrm>
          <a:prstGeom prst="rect">
            <a:avLst/>
          </a:prstGeom>
        </p:spPr>
      </p:pic>
      <p:sp>
        <p:nvSpPr>
          <p:cNvPr id="53" name="テキスト ボックス 52"/>
          <p:cNvSpPr txBox="1"/>
          <p:nvPr/>
        </p:nvSpPr>
        <p:spPr>
          <a:xfrm>
            <a:off x="1253098" y="-54869"/>
            <a:ext cx="3817071"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の　　　  もの         えら　　　かた   </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55012" y="1023598"/>
            <a:ext cx="1083268" cy="523220"/>
          </a:xfrm>
          <a:prstGeom prst="rect">
            <a:avLst/>
          </a:prstGeom>
          <a:noFill/>
        </p:spPr>
        <p:txBody>
          <a:bodyPr wrap="square" rtlCol="0">
            <a:spAutoFit/>
          </a:bodyPr>
          <a:lstStyle/>
          <a:p>
            <a:r>
              <a:rPr lang="en-US" altLang="ja-JP" sz="2800" dirty="0" smtClean="0">
                <a:latin typeface="HG丸ｺﾞｼｯｸM-PRO" panose="020F0600000000000000" pitchFamily="50" charset="-128"/>
                <a:ea typeface="HG丸ｺﾞｼｯｸM-PRO" panose="020F0600000000000000" pitchFamily="50" charset="-128"/>
              </a:rPr>
              <a:t>pH</a:t>
            </a:r>
          </a:p>
        </p:txBody>
      </p:sp>
      <p:sp>
        <p:nvSpPr>
          <p:cNvPr id="60" name="テキスト ボックス 59"/>
          <p:cNvSpPr txBox="1"/>
          <p:nvPr/>
        </p:nvSpPr>
        <p:spPr>
          <a:xfrm>
            <a:off x="6069017" y="332656"/>
            <a:ext cx="2967479" cy="523220"/>
          </a:xfrm>
          <a:prstGeom prst="rect">
            <a:avLst/>
          </a:prstGeom>
          <a:noFill/>
        </p:spPr>
        <p:txBody>
          <a:bodyPr wrap="none" rtlCol="0">
            <a:spAutoFit/>
          </a:bodyPr>
          <a:lstStyle/>
          <a:p>
            <a:pPr marL="266700"/>
            <a:r>
              <a:rPr lang="ja-JP" altLang="en-US" sz="2800" dirty="0" smtClean="0">
                <a:latin typeface="HGS創英角ﾎﾟｯﾌﾟ体" panose="040B0A00000000000000" pitchFamily="50" charset="-128"/>
                <a:ea typeface="HGS創英角ﾎﾟｯﾌﾟ体" panose="040B0A00000000000000" pitchFamily="50" charset="-128"/>
              </a:rPr>
              <a:t>酸性</a:t>
            </a:r>
            <a:r>
              <a:rPr lang="ja-JP" altLang="en-US" sz="2800" dirty="0">
                <a:latin typeface="HGS創英角ﾎﾟｯﾌﾟ体" panose="040B0A00000000000000" pitchFamily="50" charset="-128"/>
                <a:ea typeface="HGS創英角ﾎﾟｯﾌﾟ体" panose="040B0A00000000000000" pitchFamily="50" charset="-128"/>
              </a:rPr>
              <a:t>度</a:t>
            </a:r>
            <a:r>
              <a:rPr lang="ja-JP" altLang="en-US" sz="2800" dirty="0" smtClean="0">
                <a:latin typeface="HGS創英角ﾎﾟｯﾌﾟ体" panose="040B0A00000000000000" pitchFamily="50" charset="-128"/>
                <a:ea typeface="HGS創英角ﾎﾟｯﾌﾟ体" panose="040B0A00000000000000" pitchFamily="50" charset="-128"/>
              </a:rPr>
              <a:t>で考える</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sp>
        <p:nvSpPr>
          <p:cNvPr id="61" name="テキスト ボックス 60"/>
          <p:cNvSpPr txBox="1"/>
          <p:nvPr/>
        </p:nvSpPr>
        <p:spPr>
          <a:xfrm>
            <a:off x="6320427" y="114408"/>
            <a:ext cx="2169184"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さんせい</a:t>
            </a:r>
            <a:r>
              <a:rPr lang="ja-JP" altLang="en-US" sz="1600" dirty="0" err="1" smtClean="0">
                <a:latin typeface="HG丸ｺﾞｼｯｸM-PRO" panose="020F0600000000000000" pitchFamily="50" charset="-128"/>
                <a:ea typeface="HG丸ｺﾞｼｯｸM-PRO" panose="020F0600000000000000" pitchFamily="50" charset="-128"/>
              </a:rPr>
              <a:t>ど</a:t>
            </a:r>
            <a:r>
              <a:rPr lang="ja-JP" altLang="en-US" sz="1600" dirty="0" smtClean="0">
                <a:latin typeface="HG丸ｺﾞｼｯｸM-PRO" panose="020F0600000000000000" pitchFamily="50" charset="-128"/>
                <a:ea typeface="HG丸ｺﾞｼｯｸM-PRO" panose="020F0600000000000000" pitchFamily="50" charset="-128"/>
              </a:rPr>
              <a:t>　  かんが</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55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99465" y="3872595"/>
            <a:ext cx="1004264" cy="1330148"/>
            <a:chOff x="104769" y="2242868"/>
            <a:chExt cx="3459119" cy="3699948"/>
          </a:xfrm>
        </p:grpSpPr>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9" y="2439910"/>
              <a:ext cx="3459119" cy="3502906"/>
            </a:xfrm>
            <a:prstGeom prst="rect">
              <a:avLst/>
            </a:prstGeom>
          </p:spPr>
        </p:pic>
        <p:sp>
          <p:nvSpPr>
            <p:cNvPr id="32" name="フリーフォーム 31"/>
            <p:cNvSpPr/>
            <p:nvPr/>
          </p:nvSpPr>
          <p:spPr>
            <a:xfrm>
              <a:off x="1880558" y="2242868"/>
              <a:ext cx="1345721" cy="1932317"/>
            </a:xfrm>
            <a:custGeom>
              <a:avLst/>
              <a:gdLst>
                <a:gd name="connsiteX0" fmla="*/ 1086929 w 1345721"/>
                <a:gd name="connsiteY0" fmla="*/ 1932317 h 1932317"/>
                <a:gd name="connsiteX1" fmla="*/ 1086929 w 1345721"/>
                <a:gd name="connsiteY1" fmla="*/ 1932317 h 1932317"/>
                <a:gd name="connsiteX2" fmla="*/ 724619 w 1345721"/>
                <a:gd name="connsiteY2" fmla="*/ 1794294 h 1932317"/>
                <a:gd name="connsiteX3" fmla="*/ 414068 w 1345721"/>
                <a:gd name="connsiteY3" fmla="*/ 1811547 h 1932317"/>
                <a:gd name="connsiteX4" fmla="*/ 172529 w 1345721"/>
                <a:gd name="connsiteY4" fmla="*/ 1639019 h 1932317"/>
                <a:gd name="connsiteX5" fmla="*/ 155276 w 1345721"/>
                <a:gd name="connsiteY5" fmla="*/ 1466490 h 1932317"/>
                <a:gd name="connsiteX6" fmla="*/ 0 w 1345721"/>
                <a:gd name="connsiteY6" fmla="*/ 603849 h 1932317"/>
                <a:gd name="connsiteX7" fmla="*/ 431321 w 1345721"/>
                <a:gd name="connsiteY7" fmla="*/ 345057 h 1932317"/>
                <a:gd name="connsiteX8" fmla="*/ 862642 w 1345721"/>
                <a:gd name="connsiteY8" fmla="*/ 0 h 1932317"/>
                <a:gd name="connsiteX9" fmla="*/ 1345721 w 1345721"/>
                <a:gd name="connsiteY9" fmla="*/ 189781 h 1932317"/>
                <a:gd name="connsiteX10" fmla="*/ 1345721 w 1345721"/>
                <a:gd name="connsiteY10" fmla="*/ 517585 h 1932317"/>
                <a:gd name="connsiteX11" fmla="*/ 1017917 w 1345721"/>
                <a:gd name="connsiteY11" fmla="*/ 983411 h 1932317"/>
                <a:gd name="connsiteX12" fmla="*/ 1035170 w 1345721"/>
                <a:gd name="connsiteY12" fmla="*/ 1897811 h 193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5721" h="1932317">
                  <a:moveTo>
                    <a:pt x="1086929" y="1932317"/>
                  </a:moveTo>
                  <a:lnTo>
                    <a:pt x="1086929" y="1932317"/>
                  </a:lnTo>
                  <a:lnTo>
                    <a:pt x="724619" y="1794294"/>
                  </a:lnTo>
                  <a:lnTo>
                    <a:pt x="414068" y="1811547"/>
                  </a:lnTo>
                  <a:lnTo>
                    <a:pt x="172529" y="1639019"/>
                  </a:lnTo>
                  <a:lnTo>
                    <a:pt x="155276" y="1466490"/>
                  </a:lnTo>
                  <a:lnTo>
                    <a:pt x="0" y="603849"/>
                  </a:lnTo>
                  <a:lnTo>
                    <a:pt x="431321" y="345057"/>
                  </a:lnTo>
                  <a:lnTo>
                    <a:pt x="862642" y="0"/>
                  </a:lnTo>
                  <a:lnTo>
                    <a:pt x="1345721" y="189781"/>
                  </a:lnTo>
                  <a:lnTo>
                    <a:pt x="1345721" y="517585"/>
                  </a:lnTo>
                  <a:lnTo>
                    <a:pt x="1017917" y="983411"/>
                  </a:lnTo>
                  <a:lnTo>
                    <a:pt x="1035170" y="1897811"/>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右矢印 56"/>
          <p:cNvSpPr/>
          <p:nvPr/>
        </p:nvSpPr>
        <p:spPr>
          <a:xfrm>
            <a:off x="56736" y="3512555"/>
            <a:ext cx="6819520" cy="806542"/>
          </a:xfrm>
          <a:prstGeom prst="rightArrow">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1"/>
            <a:ext cx="9144000" cy="91247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3"/>
          <p:cNvSpPr/>
          <p:nvPr/>
        </p:nvSpPr>
        <p:spPr>
          <a:xfrm>
            <a:off x="437921" y="16555"/>
            <a:ext cx="1484528" cy="1071691"/>
          </a:xfrm>
          <a:prstGeom prst="ellipse">
            <a:avLst/>
          </a:prstGeom>
          <a:solidFill>
            <a:srgbClr val="FFC000">
              <a:alpha val="52157"/>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13" y="120671"/>
            <a:ext cx="867451" cy="867451"/>
          </a:xfrm>
          <a:prstGeom prst="rect">
            <a:avLst/>
          </a:prstGeom>
        </p:spPr>
      </p:pic>
      <p:sp>
        <p:nvSpPr>
          <p:cNvPr id="18" name="テキスト ボックス 17"/>
          <p:cNvSpPr txBox="1"/>
          <p:nvPr/>
        </p:nvSpPr>
        <p:spPr>
          <a:xfrm>
            <a:off x="2178716" y="225640"/>
            <a:ext cx="5070619" cy="646331"/>
          </a:xfrm>
          <a:prstGeom prst="rect">
            <a:avLst/>
          </a:prstGeom>
          <a:noFill/>
        </p:spPr>
        <p:txBody>
          <a:bodyPr wrap="none" rtlCol="0">
            <a:spAutoFit/>
          </a:bodyPr>
          <a:lstStyle/>
          <a:p>
            <a:pPr marL="266700"/>
            <a:r>
              <a:rPr lang="ja-JP" altLang="en-US" sz="3600" dirty="0" smtClean="0">
                <a:latin typeface="HGS創英角ﾎﾟｯﾌﾟ体" panose="040B0A00000000000000" pitchFamily="50" charset="-128"/>
                <a:ea typeface="HGS創英角ﾎﾟｯﾌﾟ体" panose="040B0A00000000000000" pitchFamily="50" charset="-128"/>
              </a:rPr>
              <a:t>いつ食べたらいいの？</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sp>
        <p:nvSpPr>
          <p:cNvPr id="4" name="右矢印 3"/>
          <p:cNvSpPr/>
          <p:nvPr/>
        </p:nvSpPr>
        <p:spPr>
          <a:xfrm>
            <a:off x="7141063" y="2505736"/>
            <a:ext cx="386047" cy="8193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3891" y="4129013"/>
            <a:ext cx="1845261" cy="1683800"/>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3964" y="2111840"/>
            <a:ext cx="1935188" cy="1765860"/>
          </a:xfrm>
          <a:prstGeom prst="rect">
            <a:avLst/>
          </a:prstGeom>
        </p:spPr>
      </p:pic>
      <p:pic>
        <p:nvPicPr>
          <p:cNvPr id="25" name="図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3464" y="2864483"/>
            <a:ext cx="536056" cy="687187"/>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3547" y="1928363"/>
            <a:ext cx="324000" cy="324000"/>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5953" y="1784363"/>
            <a:ext cx="612000" cy="612000"/>
          </a:xfrm>
          <a:prstGeom prst="rect">
            <a:avLst/>
          </a:prstGeom>
        </p:spPr>
      </p:pic>
      <p:pic>
        <p:nvPicPr>
          <p:cNvPr id="27" name="図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5390" y="1784363"/>
            <a:ext cx="612000" cy="612000"/>
          </a:xfrm>
          <a:prstGeom prst="rect">
            <a:avLst/>
          </a:prstGeom>
        </p:spPr>
      </p:pic>
      <p:pic>
        <p:nvPicPr>
          <p:cNvPr id="7" name="図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2769" y="2693959"/>
            <a:ext cx="817242" cy="817242"/>
          </a:xfrm>
          <a:prstGeom prst="rect">
            <a:avLst/>
          </a:prstGeom>
        </p:spPr>
      </p:pic>
      <p:pic>
        <p:nvPicPr>
          <p:cNvPr id="28" name="図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2769" y="4385501"/>
            <a:ext cx="817242" cy="817242"/>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5" y="2255840"/>
            <a:ext cx="1004264" cy="1259311"/>
          </a:xfrm>
          <a:prstGeom prst="rect">
            <a:avLst/>
          </a:prstGeom>
        </p:spPr>
      </p:pic>
      <p:sp>
        <p:nvSpPr>
          <p:cNvPr id="9" name="フリーフォーム 8"/>
          <p:cNvSpPr/>
          <p:nvPr/>
        </p:nvSpPr>
        <p:spPr>
          <a:xfrm>
            <a:off x="589060" y="2188236"/>
            <a:ext cx="390695" cy="694677"/>
          </a:xfrm>
          <a:custGeom>
            <a:avLst/>
            <a:gdLst>
              <a:gd name="connsiteX0" fmla="*/ 1086929 w 1345721"/>
              <a:gd name="connsiteY0" fmla="*/ 1932317 h 1932317"/>
              <a:gd name="connsiteX1" fmla="*/ 1086929 w 1345721"/>
              <a:gd name="connsiteY1" fmla="*/ 1932317 h 1932317"/>
              <a:gd name="connsiteX2" fmla="*/ 724619 w 1345721"/>
              <a:gd name="connsiteY2" fmla="*/ 1794294 h 1932317"/>
              <a:gd name="connsiteX3" fmla="*/ 414068 w 1345721"/>
              <a:gd name="connsiteY3" fmla="*/ 1811547 h 1932317"/>
              <a:gd name="connsiteX4" fmla="*/ 172529 w 1345721"/>
              <a:gd name="connsiteY4" fmla="*/ 1639019 h 1932317"/>
              <a:gd name="connsiteX5" fmla="*/ 155276 w 1345721"/>
              <a:gd name="connsiteY5" fmla="*/ 1466490 h 1932317"/>
              <a:gd name="connsiteX6" fmla="*/ 0 w 1345721"/>
              <a:gd name="connsiteY6" fmla="*/ 603849 h 1932317"/>
              <a:gd name="connsiteX7" fmla="*/ 431321 w 1345721"/>
              <a:gd name="connsiteY7" fmla="*/ 345057 h 1932317"/>
              <a:gd name="connsiteX8" fmla="*/ 862642 w 1345721"/>
              <a:gd name="connsiteY8" fmla="*/ 0 h 1932317"/>
              <a:gd name="connsiteX9" fmla="*/ 1345721 w 1345721"/>
              <a:gd name="connsiteY9" fmla="*/ 189781 h 1932317"/>
              <a:gd name="connsiteX10" fmla="*/ 1345721 w 1345721"/>
              <a:gd name="connsiteY10" fmla="*/ 517585 h 1932317"/>
              <a:gd name="connsiteX11" fmla="*/ 1017917 w 1345721"/>
              <a:gd name="connsiteY11" fmla="*/ 983411 h 1932317"/>
              <a:gd name="connsiteX12" fmla="*/ 1035170 w 1345721"/>
              <a:gd name="connsiteY12" fmla="*/ 1897811 h 193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5721" h="1932317">
                <a:moveTo>
                  <a:pt x="1086929" y="1932317"/>
                </a:moveTo>
                <a:lnTo>
                  <a:pt x="1086929" y="1932317"/>
                </a:lnTo>
                <a:lnTo>
                  <a:pt x="724619" y="1794294"/>
                </a:lnTo>
                <a:lnTo>
                  <a:pt x="414068" y="1811547"/>
                </a:lnTo>
                <a:lnTo>
                  <a:pt x="172529" y="1639019"/>
                </a:lnTo>
                <a:lnTo>
                  <a:pt x="155276" y="1466490"/>
                </a:lnTo>
                <a:lnTo>
                  <a:pt x="0" y="603849"/>
                </a:lnTo>
                <a:lnTo>
                  <a:pt x="431321" y="345057"/>
                </a:lnTo>
                <a:lnTo>
                  <a:pt x="862642" y="0"/>
                </a:lnTo>
                <a:lnTo>
                  <a:pt x="1345721" y="189781"/>
                </a:lnTo>
                <a:lnTo>
                  <a:pt x="1345721" y="517585"/>
                </a:lnTo>
                <a:lnTo>
                  <a:pt x="1017917" y="983411"/>
                </a:lnTo>
                <a:lnTo>
                  <a:pt x="1035170" y="1897811"/>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67359" y="2748864"/>
            <a:ext cx="493196" cy="587916"/>
          </a:xfrm>
          <a:prstGeom prst="rect">
            <a:avLst/>
          </a:prstGeom>
        </p:spPr>
      </p:pic>
      <p:pic>
        <p:nvPicPr>
          <p:cNvPr id="12" name="図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15146" y="2771844"/>
            <a:ext cx="1253615" cy="710382"/>
          </a:xfrm>
          <a:prstGeom prst="rect">
            <a:avLst/>
          </a:prstGeom>
        </p:spPr>
      </p:pic>
      <p:pic>
        <p:nvPicPr>
          <p:cNvPr id="35" name="図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15146" y="4492361"/>
            <a:ext cx="1253615" cy="710382"/>
          </a:xfrm>
          <a:prstGeom prst="rect">
            <a:avLst/>
          </a:prstGeom>
        </p:spPr>
      </p:pic>
      <p:pic>
        <p:nvPicPr>
          <p:cNvPr id="14" name="図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41742" y="2415822"/>
            <a:ext cx="552618" cy="502882"/>
          </a:xfrm>
          <a:prstGeom prst="rect">
            <a:avLst/>
          </a:prstGeom>
        </p:spPr>
      </p:pic>
      <p:pic>
        <p:nvPicPr>
          <p:cNvPr id="15" name="図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28370" y="2816229"/>
            <a:ext cx="500692" cy="500692"/>
          </a:xfrm>
          <a:prstGeom prst="rect">
            <a:avLst/>
          </a:prstGeom>
        </p:spPr>
      </p:pic>
      <p:sp>
        <p:nvSpPr>
          <p:cNvPr id="38" name="右矢印 37"/>
          <p:cNvSpPr/>
          <p:nvPr/>
        </p:nvSpPr>
        <p:spPr>
          <a:xfrm>
            <a:off x="7137658" y="4453932"/>
            <a:ext cx="492612" cy="819327"/>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2686" y="5481280"/>
            <a:ext cx="324000" cy="324000"/>
          </a:xfrm>
          <a:prstGeom prst="rect">
            <a:avLst/>
          </a:prstGeom>
        </p:spPr>
      </p:pic>
      <p:pic>
        <p:nvPicPr>
          <p:cNvPr id="40" name="図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597" y="5337280"/>
            <a:ext cx="612000" cy="612000"/>
          </a:xfrm>
          <a:prstGeom prst="rect">
            <a:avLst/>
          </a:prstGeom>
        </p:spPr>
      </p:pic>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5953" y="5337280"/>
            <a:ext cx="612000" cy="612000"/>
          </a:xfrm>
          <a:prstGeom prst="rect">
            <a:avLst/>
          </a:prstGeom>
        </p:spPr>
      </p:pic>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5390" y="5337280"/>
            <a:ext cx="612000" cy="612000"/>
          </a:xfrm>
          <a:prstGeom prst="rect">
            <a:avLst/>
          </a:prstGeom>
        </p:spPr>
      </p:pic>
      <p:pic>
        <p:nvPicPr>
          <p:cNvPr id="36" name="図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23928" y="4040714"/>
            <a:ext cx="632551" cy="632551"/>
          </a:xfrm>
          <a:prstGeom prst="rect">
            <a:avLst/>
          </a:prstGeom>
        </p:spPr>
      </p:pic>
      <p:pic>
        <p:nvPicPr>
          <p:cNvPr id="37" name="図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49145" y="4664683"/>
            <a:ext cx="582116" cy="674917"/>
          </a:xfrm>
          <a:prstGeom prst="rect">
            <a:avLst/>
          </a:prstGeom>
        </p:spPr>
      </p:pic>
      <p:pic>
        <p:nvPicPr>
          <p:cNvPr id="45" name="図 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49145" y="3008350"/>
            <a:ext cx="582116" cy="674917"/>
          </a:xfrm>
          <a:prstGeom prst="rect">
            <a:avLst/>
          </a:prstGeom>
        </p:spPr>
      </p:pic>
      <p:pic>
        <p:nvPicPr>
          <p:cNvPr id="46" name="図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23928" y="2351252"/>
            <a:ext cx="632551" cy="632551"/>
          </a:xfrm>
          <a:prstGeom prst="rect">
            <a:avLst/>
          </a:prstGeom>
        </p:spPr>
      </p:pic>
      <p:pic>
        <p:nvPicPr>
          <p:cNvPr id="44" name="図 4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9382523">
            <a:off x="4515507" y="2724365"/>
            <a:ext cx="794810" cy="684420"/>
          </a:xfrm>
          <a:prstGeom prst="rect">
            <a:avLst/>
          </a:prstGeom>
        </p:spPr>
      </p:pic>
      <p:pic>
        <p:nvPicPr>
          <p:cNvPr id="48" name="図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83464" y="1901667"/>
            <a:ext cx="324000" cy="324000"/>
          </a:xfrm>
          <a:prstGeom prst="rect">
            <a:avLst/>
          </a:prstGeom>
        </p:spPr>
      </p:pic>
      <p:pic>
        <p:nvPicPr>
          <p:cNvPr id="50" name="図 4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95672" y="1928363"/>
            <a:ext cx="324000" cy="324000"/>
          </a:xfrm>
          <a:prstGeom prst="rect">
            <a:avLst/>
          </a:prstGeom>
        </p:spPr>
      </p:pic>
      <p:pic>
        <p:nvPicPr>
          <p:cNvPr id="51" name="図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73479" y="1928363"/>
            <a:ext cx="324000" cy="324000"/>
          </a:xfrm>
          <a:prstGeom prst="rect">
            <a:avLst/>
          </a:prstGeom>
        </p:spPr>
      </p:pic>
      <p:pic>
        <p:nvPicPr>
          <p:cNvPr id="52" name="図 5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67267" y="1928363"/>
            <a:ext cx="324000" cy="324000"/>
          </a:xfrm>
          <a:prstGeom prst="rect">
            <a:avLst/>
          </a:prstGeom>
        </p:spPr>
      </p:pic>
      <p:sp>
        <p:nvSpPr>
          <p:cNvPr id="53" name="テキスト ボックス 52"/>
          <p:cNvSpPr txBox="1"/>
          <p:nvPr/>
        </p:nvSpPr>
        <p:spPr>
          <a:xfrm>
            <a:off x="273973" y="3724445"/>
            <a:ext cx="697627"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朝</a:t>
            </a:r>
            <a:r>
              <a:rPr lang="ja-JP" altLang="en-US" sz="2000" dirty="0">
                <a:latin typeface="HG丸ｺﾞｼｯｸM-PRO" panose="020F0600000000000000" pitchFamily="50" charset="-128"/>
                <a:ea typeface="HG丸ｺﾞｼｯｸM-PRO" panose="020F0600000000000000" pitchFamily="50" charset="-128"/>
              </a:rPr>
              <a:t>食</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2722245" y="3724445"/>
            <a:ext cx="697627"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昼</a:t>
            </a:r>
            <a:r>
              <a:rPr lang="ja-JP" altLang="en-US" sz="2000" dirty="0">
                <a:latin typeface="HG丸ｺﾞｼｯｸM-PRO" panose="020F0600000000000000" pitchFamily="50" charset="-128"/>
                <a:ea typeface="HG丸ｺﾞｼｯｸM-PRO" panose="020F0600000000000000" pitchFamily="50" charset="-128"/>
              </a:rPr>
              <a:t>食</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5314533" y="3724445"/>
            <a:ext cx="697627" cy="400110"/>
          </a:xfrm>
          <a:prstGeom prst="rect">
            <a:avLst/>
          </a:prstGeom>
          <a:no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夕</a:t>
            </a:r>
            <a:r>
              <a:rPr kumimoji="1" lang="ja-JP" altLang="en-US" sz="2000" dirty="0" smtClean="0">
                <a:latin typeface="HG丸ｺﾞｼｯｸM-PRO" panose="020F0600000000000000" pitchFamily="50" charset="-128"/>
                <a:ea typeface="HG丸ｺﾞｼｯｸM-PRO" panose="020F0600000000000000" pitchFamily="50" charset="-128"/>
              </a:rPr>
              <a:t>食</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597" y="1784363"/>
            <a:ext cx="612000" cy="612000"/>
          </a:xfrm>
          <a:prstGeom prst="rect">
            <a:avLst/>
          </a:prstGeom>
        </p:spPr>
      </p:pic>
      <p:sp>
        <p:nvSpPr>
          <p:cNvPr id="47" name="テキスト ボックス 46"/>
          <p:cNvSpPr txBox="1"/>
          <p:nvPr/>
        </p:nvSpPr>
        <p:spPr>
          <a:xfrm>
            <a:off x="3471887" y="26034"/>
            <a:ext cx="389850" cy="338554"/>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た</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105425" y="3527257"/>
            <a:ext cx="1107996"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ちょうし</a:t>
            </a:r>
            <a:r>
              <a:rPr lang="ja-JP" altLang="en-US" sz="1200" dirty="0" err="1" smtClean="0">
                <a:latin typeface="HG丸ｺﾞｼｯｸM-PRO" panose="020F0600000000000000" pitchFamily="50" charset="-128"/>
                <a:ea typeface="HG丸ｺﾞｼｯｸM-PRO" panose="020F0600000000000000" pitchFamily="50" charset="-128"/>
              </a:rPr>
              <a:t>ょく</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2501021" y="3555820"/>
            <a:ext cx="1107996"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ちゅ</a:t>
            </a:r>
            <a:r>
              <a:rPr lang="ja-JP" altLang="en-US" sz="1200" dirty="0">
                <a:latin typeface="HG丸ｺﾞｼｯｸM-PRO" panose="020F0600000000000000" pitchFamily="50" charset="-128"/>
                <a:ea typeface="HG丸ｺﾞｼｯｸM-PRO" panose="020F0600000000000000" pitchFamily="50" charset="-128"/>
              </a:rPr>
              <a:t>う</a:t>
            </a:r>
            <a:r>
              <a:rPr lang="ja-JP" altLang="en-US" sz="1200" dirty="0" smtClean="0">
                <a:latin typeface="HG丸ｺﾞｼｯｸM-PRO" panose="020F0600000000000000" pitchFamily="50" charset="-128"/>
                <a:ea typeface="HG丸ｺﾞｼｯｸM-PRO" panose="020F0600000000000000" pitchFamily="50" charset="-128"/>
              </a:rPr>
              <a:t>しょ</a:t>
            </a:r>
            <a:r>
              <a:rPr lang="ja-JP" altLang="en-US" sz="1200" dirty="0" err="1" smtClean="0">
                <a:latin typeface="HG丸ｺﾞｼｯｸM-PRO" panose="020F0600000000000000" pitchFamily="50" charset="-128"/>
                <a:ea typeface="HG丸ｺﾞｼｯｸM-PRO" panose="020F0600000000000000" pitchFamily="50" charset="-128"/>
              </a:rPr>
              <a:t>く</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5202069" y="3584383"/>
            <a:ext cx="954107"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ゆうし</a:t>
            </a:r>
            <a:r>
              <a:rPr lang="ja-JP" altLang="en-US" sz="1200" dirty="0" err="1" smtClean="0">
                <a:latin typeface="HG丸ｺﾞｼｯｸM-PRO" panose="020F0600000000000000" pitchFamily="50" charset="-128"/>
                <a:ea typeface="HG丸ｺﾞｼｯｸM-PRO" panose="020F0600000000000000" pitchFamily="50" charset="-128"/>
              </a:rPr>
              <a:t>ょく</a:t>
            </a:r>
            <a:endParaRPr lang="en-US" altLang="ja-JP" sz="1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766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角丸四角形 82"/>
          <p:cNvSpPr/>
          <p:nvPr/>
        </p:nvSpPr>
        <p:spPr>
          <a:xfrm>
            <a:off x="1547664" y="4612406"/>
            <a:ext cx="6518663" cy="213511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4300"/>
              </a:lnSpc>
            </a:pP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歯科医院で</a:t>
            </a:r>
            <a:endParaRPr kumimoji="1" lang="en-US" altLang="ja-JP" sz="28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4300"/>
              </a:lnSpc>
            </a:pP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・フッ化物歯面塗布</a:t>
            </a:r>
            <a:endParaRPr kumimoji="1"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4300"/>
              </a:lnSpc>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予防充填（</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シーラント処置）</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158602" y="1695170"/>
            <a:ext cx="4763726" cy="279234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4300"/>
              </a:lnSpc>
            </a:pP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家庭で</a:t>
            </a:r>
            <a:endParaRPr kumimoji="1" lang="en-US" altLang="ja-JP" sz="28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4300"/>
              </a:lnSpc>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・フッ化物入り歯みがき剤</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4300"/>
              </a:lnSpc>
            </a:pP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・フッ化物洗口</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9" name="正方形/長方形 48"/>
          <p:cNvSpPr/>
          <p:nvPr/>
        </p:nvSpPr>
        <p:spPr>
          <a:xfrm>
            <a:off x="0" y="-1"/>
            <a:ext cx="9144000" cy="92044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244342" y="204612"/>
            <a:ext cx="3326552"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フッ化物の利用</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47" name="円/楕円 3"/>
          <p:cNvSpPr/>
          <p:nvPr/>
        </p:nvSpPr>
        <p:spPr>
          <a:xfrm>
            <a:off x="66526" y="44624"/>
            <a:ext cx="1121098" cy="919199"/>
          </a:xfrm>
          <a:prstGeom prst="ellipse">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02" y="71946"/>
            <a:ext cx="938927" cy="856770"/>
          </a:xfrm>
          <a:prstGeom prst="rect">
            <a:avLst/>
          </a:prstGeom>
        </p:spPr>
      </p:pic>
      <p:grpSp>
        <p:nvGrpSpPr>
          <p:cNvPr id="59" name="グループ化 58"/>
          <p:cNvGrpSpPr/>
          <p:nvPr/>
        </p:nvGrpSpPr>
        <p:grpSpPr>
          <a:xfrm>
            <a:off x="2989331" y="2925846"/>
            <a:ext cx="1756126" cy="1561668"/>
            <a:chOff x="6660232" y="1221337"/>
            <a:chExt cx="2674690" cy="2567703"/>
          </a:xfrm>
        </p:grpSpPr>
        <p:pic>
          <p:nvPicPr>
            <p:cNvPr id="62" name="図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1221337"/>
              <a:ext cx="2674690" cy="2567703"/>
            </a:xfrm>
            <a:prstGeom prst="rect">
              <a:avLst/>
            </a:prstGeom>
          </p:spPr>
        </p:pic>
        <p:sp>
          <p:nvSpPr>
            <p:cNvPr id="61" name="テキスト ボックス 60"/>
            <p:cNvSpPr txBox="1"/>
            <p:nvPr/>
          </p:nvSpPr>
          <p:spPr>
            <a:xfrm>
              <a:off x="6718861" y="2781224"/>
              <a:ext cx="2616061" cy="657863"/>
            </a:xfrm>
            <a:prstGeom prst="rect">
              <a:avLst/>
            </a:prstGeom>
            <a:noFill/>
          </p:spPr>
          <p:txBody>
            <a:bodyPr wrap="squar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フッ化物</a:t>
              </a:r>
              <a:r>
                <a:rPr lang="ja-JP" altLang="en-US" sz="2000" dirty="0">
                  <a:latin typeface="HG丸ｺﾞｼｯｸM-PRO" panose="020F0600000000000000" pitchFamily="50" charset="-128"/>
                  <a:ea typeface="HG丸ｺﾞｼｯｸM-PRO" panose="020F0600000000000000" pitchFamily="50" charset="-128"/>
                </a:rPr>
                <a:t>入</a:t>
              </a:r>
              <a:r>
                <a:rPr lang="ja-JP" altLang="en-US" sz="2000" dirty="0" smtClean="0">
                  <a:latin typeface="HG丸ｺﾞｼｯｸM-PRO" panose="020F0600000000000000" pitchFamily="50" charset="-128"/>
                  <a:ea typeface="HG丸ｺﾞｼｯｸM-PRO" panose="020F0600000000000000" pitchFamily="50" charset="-128"/>
                </a:rPr>
                <a:t>り</a:t>
              </a:r>
              <a:endParaRPr kumimoji="1" lang="ja-JP" altLang="en-US" sz="2000" dirty="0">
                <a:latin typeface="HG丸ｺﾞｼｯｸM-PRO" panose="020F0600000000000000" pitchFamily="50" charset="-128"/>
                <a:ea typeface="HG丸ｺﾞｼｯｸM-PRO" panose="020F0600000000000000" pitchFamily="50" charset="-128"/>
              </a:endParaRPr>
            </a:p>
          </p:txBody>
        </p:sp>
      </p:grpSp>
      <p:pic>
        <p:nvPicPr>
          <p:cNvPr id="71" name="図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407" y="4769062"/>
            <a:ext cx="1584971" cy="1821806"/>
          </a:xfrm>
          <a:prstGeom prst="rect">
            <a:avLst/>
          </a:prstGeom>
        </p:spPr>
      </p:pic>
      <p:sp>
        <p:nvSpPr>
          <p:cNvPr id="82" name="テキスト ボックス 81"/>
          <p:cNvSpPr txBox="1"/>
          <p:nvPr/>
        </p:nvSpPr>
        <p:spPr>
          <a:xfrm>
            <a:off x="158602" y="1177588"/>
            <a:ext cx="8084264" cy="523220"/>
          </a:xfrm>
          <a:prstGeom prst="rect">
            <a:avLst/>
          </a:prstGeom>
          <a:noFill/>
        </p:spPr>
        <p:txBody>
          <a:bodyPr wrap="none" rtlCol="0">
            <a:spAutoFit/>
          </a:bodyPr>
          <a:lstStyle/>
          <a:p>
            <a:r>
              <a:rPr kumimoji="1" lang="ja-JP" altLang="en-US" sz="2800" b="1" dirty="0" smtClean="0">
                <a:solidFill>
                  <a:srgbClr val="00B050"/>
                </a:solidFill>
                <a:latin typeface="HG丸ｺﾞｼｯｸM-PRO" panose="020F0600000000000000" pitchFamily="50" charset="-128"/>
                <a:ea typeface="HG丸ｺﾞｼｯｸM-PRO" panose="020F0600000000000000" pitchFamily="50" charset="-128"/>
              </a:rPr>
              <a:t>★フッ化物を使うことで、</a:t>
            </a:r>
            <a:r>
              <a:rPr lang="ja-JP" altLang="en-US" sz="2800" b="1" dirty="0" smtClean="0">
                <a:solidFill>
                  <a:srgbClr val="00B050"/>
                </a:solidFill>
                <a:latin typeface="HG丸ｺﾞｼｯｸM-PRO" panose="020F0600000000000000" pitchFamily="50" charset="-128"/>
                <a:ea typeface="HG丸ｺﾞｼｯｸM-PRO" panose="020F0600000000000000" pitchFamily="50" charset="-128"/>
              </a:rPr>
              <a:t>歯の質</a:t>
            </a:r>
            <a:r>
              <a:rPr kumimoji="1" lang="ja-JP" altLang="en-US" sz="2800" b="1" dirty="0" smtClean="0">
                <a:solidFill>
                  <a:srgbClr val="00B050"/>
                </a:solidFill>
                <a:latin typeface="HG丸ｺﾞｼｯｸM-PRO" panose="020F0600000000000000" pitchFamily="50" charset="-128"/>
                <a:ea typeface="HG丸ｺﾞｼｯｸM-PRO" panose="020F0600000000000000" pitchFamily="50" charset="-128"/>
              </a:rPr>
              <a:t>を強く</a:t>
            </a:r>
            <a:r>
              <a:rPr lang="ja-JP" altLang="en-US" sz="2800" b="1" dirty="0" smtClean="0">
                <a:solidFill>
                  <a:srgbClr val="00B050"/>
                </a:solidFill>
                <a:latin typeface="HG丸ｺﾞｼｯｸM-PRO" panose="020F0600000000000000" pitchFamily="50" charset="-128"/>
                <a:ea typeface="HG丸ｺﾞｼｯｸM-PRO" panose="020F0600000000000000" pitchFamily="50" charset="-128"/>
              </a:rPr>
              <a:t>し</a:t>
            </a:r>
            <a:r>
              <a:rPr lang="ja-JP" altLang="en-US" sz="2800" b="1" dirty="0">
                <a:solidFill>
                  <a:srgbClr val="00B050"/>
                </a:solidFill>
                <a:latin typeface="HG丸ｺﾞｼｯｸM-PRO" panose="020F0600000000000000" pitchFamily="50" charset="-128"/>
                <a:ea typeface="HG丸ｺﾞｼｯｸM-PRO" panose="020F0600000000000000" pitchFamily="50" charset="-128"/>
              </a:rPr>
              <a:t>ま</a:t>
            </a:r>
            <a:r>
              <a:rPr kumimoji="1" lang="ja-JP" altLang="en-US" sz="2800" b="1" dirty="0" smtClean="0">
                <a:solidFill>
                  <a:srgbClr val="00B050"/>
                </a:solidFill>
                <a:latin typeface="HG丸ｺﾞｼｯｸM-PRO" panose="020F0600000000000000" pitchFamily="50" charset="-128"/>
                <a:ea typeface="HG丸ｺﾞｼｯｸM-PRO" panose="020F0600000000000000" pitchFamily="50" charset="-128"/>
              </a:rPr>
              <a:t>す。</a:t>
            </a:r>
            <a:endParaRPr kumimoji="1" lang="ja-JP" altLang="en-US" sz="2800" b="1"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257" y="3626487"/>
            <a:ext cx="1158605" cy="1371131"/>
          </a:xfrm>
          <a:prstGeom prst="rect">
            <a:avLst/>
          </a:prstGeom>
        </p:spPr>
      </p:pic>
      <p:sp>
        <p:nvSpPr>
          <p:cNvPr id="84" name="角丸四角形 83"/>
          <p:cNvSpPr/>
          <p:nvPr/>
        </p:nvSpPr>
        <p:spPr>
          <a:xfrm>
            <a:off x="5465638" y="1695171"/>
            <a:ext cx="3354834" cy="26260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4300"/>
              </a:lnSpc>
            </a:pP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集団で</a:t>
            </a:r>
            <a:endParaRPr kumimoji="1" lang="en-US" altLang="ja-JP" sz="28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4300"/>
              </a:lnSpc>
            </a:pP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・フッ化物洗口</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85" name="図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8698" y="3013519"/>
            <a:ext cx="1105017" cy="1307713"/>
          </a:xfrm>
          <a:prstGeom prst="rect">
            <a:avLst/>
          </a:prstGeom>
        </p:spPr>
      </p:pic>
      <p:sp>
        <p:nvSpPr>
          <p:cNvPr id="16" name="テキスト ボックス 15"/>
          <p:cNvSpPr txBox="1"/>
          <p:nvPr/>
        </p:nvSpPr>
        <p:spPr>
          <a:xfrm>
            <a:off x="3416034" y="11021"/>
            <a:ext cx="2101857"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かぶ</a:t>
            </a:r>
            <a:r>
              <a:rPr lang="ja-JP" altLang="en-US" sz="1600" dirty="0">
                <a:latin typeface="HG丸ｺﾞｼｯｸM-PRO" panose="020F0600000000000000" pitchFamily="50" charset="-128"/>
                <a:ea typeface="HG丸ｺﾞｼｯｸM-PRO" panose="020F0600000000000000" pitchFamily="50" charset="-128"/>
              </a:rPr>
              <a:t>つ</a:t>
            </a: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smtClean="0">
                <a:latin typeface="HG丸ｺﾞｼｯｸM-PRO" panose="020F0600000000000000" pitchFamily="50" charset="-128"/>
                <a:ea typeface="HG丸ｺﾞｼｯｸM-PRO" panose="020F0600000000000000" pitchFamily="50" charset="-128"/>
              </a:rPr>
              <a:t>　</a:t>
            </a:r>
            <a:r>
              <a:rPr lang="ja-JP" altLang="en-US" sz="1600">
                <a:latin typeface="HG丸ｺﾞｼｯｸM-PRO" panose="020F0600000000000000" pitchFamily="50" charset="-128"/>
                <a:ea typeface="HG丸ｺﾞｼｯｸM-PRO" panose="020F0600000000000000" pitchFamily="50" charset="-128"/>
              </a:rPr>
              <a:t> </a:t>
            </a:r>
            <a:r>
              <a:rPr lang="ja-JP" altLang="en-US" sz="1600" smtClean="0">
                <a:latin typeface="HG丸ｺﾞｼｯｸM-PRO" panose="020F0600000000000000" pitchFamily="50" charset="-128"/>
                <a:ea typeface="HG丸ｺﾞｼｯｸM-PRO" panose="020F0600000000000000" pitchFamily="50" charset="-128"/>
              </a:rPr>
              <a:t>   りよう</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278682" y="960664"/>
            <a:ext cx="524694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かぶつ　　つか　　　　　　　　　は　　しつ　 </a:t>
            </a:r>
            <a:r>
              <a:rPr lang="ja-JP" altLang="en-US" sz="1600" dirty="0" err="1" smtClean="0">
                <a:latin typeface="HG丸ｺﾞｼｯｸM-PRO" panose="020F0600000000000000" pitchFamily="50" charset="-128"/>
                <a:ea typeface="HG丸ｺﾞｼｯｸM-PRO" panose="020F0600000000000000" pitchFamily="50" charset="-128"/>
              </a:rPr>
              <a:t>つよ</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51106" y="1686275"/>
            <a:ext cx="86914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 </a:t>
            </a:r>
            <a:r>
              <a:rPr lang="ja-JP" altLang="en-US" sz="1600" dirty="0" err="1" smtClean="0">
                <a:latin typeface="HG丸ｺﾞｼｯｸM-PRO" panose="020F0600000000000000" pitchFamily="50" charset="-128"/>
                <a:ea typeface="HG丸ｺﾞｼｯｸM-PRO" panose="020F0600000000000000" pitchFamily="50" charset="-128"/>
              </a:rPr>
              <a:t>てい</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427862" y="2223024"/>
            <a:ext cx="3401893"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かぶつ い　 　 は　　　　　  </a:t>
            </a:r>
            <a:r>
              <a:rPr lang="ja-JP" altLang="en-US" sz="1600" dirty="0" err="1" smtClean="0">
                <a:latin typeface="HG丸ｺﾞｼｯｸM-PRO" panose="020F0600000000000000" pitchFamily="50" charset="-128"/>
                <a:ea typeface="HG丸ｺﾞｼｯｸM-PRO" panose="020F0600000000000000" pitchFamily="50" charset="-128"/>
              </a:rPr>
              <a:t>ざい</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399399" y="2805506"/>
            <a:ext cx="1689886"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かぶつ せんこう</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5508104" y="1677276"/>
            <a:ext cx="1210588"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しゅう</a:t>
            </a:r>
            <a:r>
              <a:rPr lang="ja-JP" altLang="en-US" sz="1600" dirty="0" err="1" smtClean="0">
                <a:latin typeface="HG丸ｺﾞｼｯｸM-PRO" panose="020F0600000000000000" pitchFamily="50" charset="-128"/>
                <a:ea typeface="HG丸ｺﾞｼｯｸM-PRO" panose="020F0600000000000000" pitchFamily="50" charset="-128"/>
              </a:rPr>
              <a:t>だん</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1774921" y="4570550"/>
            <a:ext cx="1553630"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し か　い いん</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6660232" y="2197212"/>
            <a:ext cx="1689886"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かぶつ せんこう</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793571" y="5122848"/>
            <a:ext cx="2239716"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かぶつ しめん  と  </a:t>
            </a:r>
            <a:r>
              <a:rPr lang="ja-JP" altLang="en-US" sz="1600" dirty="0" err="1" smtClean="0">
                <a:latin typeface="HG丸ｺﾞｼｯｸM-PRO" panose="020F0600000000000000" pitchFamily="50" charset="-128"/>
                <a:ea typeface="HG丸ｺﾞｼｯｸM-PRO" panose="020F0600000000000000" pitchFamily="50" charset="-128"/>
              </a:rPr>
              <a:t>ふ</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2018942" y="5659338"/>
            <a:ext cx="4426212"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よぼうじゅうてん　　　　　　　　　  しょち</a:t>
            </a:r>
            <a:endParaRPr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92031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TotalTime>
  <Words>1388</Words>
  <Application>Microsoft Office PowerPoint</Application>
  <PresentationFormat>画面に合わせる (4:3)</PresentationFormat>
  <Paragraphs>177</Paragraphs>
  <Slides>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HGP創英角ﾎﾟｯﾌﾟ体</vt:lpstr>
      <vt:lpstr>HGS創英角ﾎﾟｯﾌﾟ体</vt:lpstr>
      <vt:lpstr>HG丸ｺﾞｼｯｸM-PRO</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218</cp:revision>
  <cp:lastPrinted>2019-10-03T23:50:53Z</cp:lastPrinted>
  <dcterms:created xsi:type="dcterms:W3CDTF">2016-12-06T04:43:28Z</dcterms:created>
  <dcterms:modified xsi:type="dcterms:W3CDTF">2020-05-07T04:08:37Z</dcterms:modified>
</cp:coreProperties>
</file>