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62" r:id="rId3"/>
    <p:sldId id="256" r:id="rId4"/>
    <p:sldId id="260" r:id="rId5"/>
    <p:sldId id="261" r:id="rId6"/>
    <p:sldId id="267" r:id="rId7"/>
    <p:sldId id="269" r:id="rId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254" autoAdjust="0"/>
  </p:normalViewPr>
  <p:slideViewPr>
    <p:cSldViewPr>
      <p:cViewPr varScale="1">
        <p:scale>
          <a:sx n="31" d="100"/>
          <a:sy n="31" d="100"/>
        </p:scale>
        <p:origin x="75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B9905-BBD4-495B-8381-5AFA3776D7CE}" type="datetimeFigureOut">
              <a:rPr kumimoji="1" lang="ja-JP" altLang="en-US" smtClean="0"/>
              <a:t>2020/5/7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5D3AD-A09B-4618-88C0-33423E91AB1E}" type="slidenum">
              <a:rPr kumimoji="1" lang="ja-JP" altLang="en-US" smtClean="0"/>
              <a:t>‹#›</a:t>
            </a:fld>
            <a:endParaRPr kumimoji="1" lang="ja-JP" altLang="en-US"/>
          </a:p>
        </p:txBody>
      </p:sp>
    </p:spTree>
    <p:extLst>
      <p:ext uri="{BB962C8B-B14F-4D97-AF65-F5344CB8AC3E}">
        <p14:creationId xmlns:p14="http://schemas.microsoft.com/office/powerpoint/2010/main" val="24279790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このスライドはアニメーション形式です。</a:t>
            </a:r>
            <a:endParaRPr kumimoji="1" lang="en-US" altLang="ja-JP" dirty="0" smtClean="0"/>
          </a:p>
          <a:p>
            <a:r>
              <a:rPr kumimoji="1" lang="ja-JP" altLang="en-US" dirty="0" smtClean="0"/>
              <a:t>初めに質問が表示され、クリックすると答えが現れます。</a:t>
            </a:r>
            <a:endParaRPr kumimoji="1" lang="en-US" altLang="ja-JP" dirty="0" smtClean="0"/>
          </a:p>
          <a:p>
            <a:endParaRPr kumimoji="1" lang="en-US" altLang="ja-JP" dirty="0" smtClean="0"/>
          </a:p>
          <a:p>
            <a:r>
              <a:rPr kumimoji="1" lang="ja-JP" altLang="en-US" dirty="0" smtClean="0"/>
              <a:t>口を閉じて、口の中で舌をよく動かすと・・・・・・・</a:t>
            </a:r>
            <a:endParaRPr kumimoji="1" lang="en-US" altLang="ja-JP" dirty="0" smtClean="0"/>
          </a:p>
          <a:p>
            <a:r>
              <a:rPr kumimoji="1" lang="ja-JP" altLang="en-US" dirty="0" smtClean="0"/>
              <a:t>唾液がたくさん出てきます。</a:t>
            </a:r>
            <a:endParaRPr kumimoji="1" lang="en-US" altLang="ja-JP" dirty="0" smtClean="0"/>
          </a:p>
          <a:p>
            <a:r>
              <a:rPr kumimoji="1" lang="ja-JP" altLang="en-US" dirty="0" smtClean="0"/>
              <a:t>これは、食事をよく噛んで食べる時の状態と同じで、</a:t>
            </a:r>
            <a:endParaRPr kumimoji="1" lang="en-US" altLang="ja-JP" dirty="0" smtClean="0"/>
          </a:p>
          <a:p>
            <a:r>
              <a:rPr kumimoji="1" lang="ja-JP" altLang="en-US" dirty="0" smtClean="0"/>
              <a:t>よく噛むと舌や顎・頬などがよく動き、唾液がたくさん出るのです。</a:t>
            </a:r>
            <a:endParaRPr kumimoji="1" lang="en-US" altLang="ja-JP" dirty="0" smtClean="0"/>
          </a:p>
          <a:p>
            <a:endParaRPr kumimoji="1" lang="en-US" altLang="ja-JP" dirty="0" smtClean="0"/>
          </a:p>
          <a:p>
            <a:r>
              <a:rPr kumimoji="1" lang="ja-JP" altLang="en-US" dirty="0" smtClean="0"/>
              <a:t>唾液は、常に少しずつ出ていますが、</a:t>
            </a:r>
            <a:endParaRPr kumimoji="1" lang="en-US" altLang="ja-JP" dirty="0" smtClean="0"/>
          </a:p>
          <a:p>
            <a:r>
              <a:rPr kumimoji="1" lang="ja-JP" altLang="en-US" dirty="0" smtClean="0"/>
              <a:t>食事をするとたくさん出てきます。</a:t>
            </a:r>
            <a:endParaRPr kumimoji="1" lang="en-US" altLang="ja-JP" dirty="0" smtClean="0"/>
          </a:p>
          <a:p>
            <a:r>
              <a:rPr kumimoji="1" lang="ja-JP" altLang="en-US" dirty="0" smtClean="0"/>
              <a:t>その量は、</a:t>
            </a:r>
            <a:r>
              <a:rPr kumimoji="1" lang="en-US" altLang="ja-JP" dirty="0" smtClean="0"/>
              <a:t>1</a:t>
            </a:r>
            <a:r>
              <a:rPr kumimoji="1" lang="ja-JP" altLang="en-US" dirty="0" smtClean="0"/>
              <a:t>日で</a:t>
            </a:r>
            <a:r>
              <a:rPr kumimoji="1" lang="en-US" altLang="ja-JP" dirty="0" smtClean="0"/>
              <a:t>500ml</a:t>
            </a:r>
            <a:r>
              <a:rPr kumimoji="1" lang="ja-JP" altLang="en-US" dirty="0" smtClean="0"/>
              <a:t>ペットボトル</a:t>
            </a:r>
            <a:r>
              <a:rPr kumimoji="1" lang="en-US" altLang="ja-JP" dirty="0" smtClean="0"/>
              <a:t>2</a:t>
            </a:r>
            <a:r>
              <a:rPr kumimoji="1" lang="ja-JP" altLang="en-US" dirty="0" smtClean="0"/>
              <a:t>～</a:t>
            </a:r>
            <a:r>
              <a:rPr kumimoji="1" lang="en-US" altLang="ja-JP" dirty="0" smtClean="0"/>
              <a:t>3</a:t>
            </a:r>
            <a:r>
              <a:rPr kumimoji="1" lang="ja-JP" altLang="en-US" dirty="0" smtClean="0"/>
              <a:t>本（１～１</a:t>
            </a:r>
            <a:r>
              <a:rPr kumimoji="1" lang="en-US" altLang="ja-JP" dirty="0" smtClean="0"/>
              <a:t>.5</a:t>
            </a:r>
            <a:r>
              <a:rPr kumimoji="1" lang="ja-JP" altLang="en-US" dirty="0" smtClean="0"/>
              <a:t>リットル</a:t>
            </a:r>
            <a:r>
              <a:rPr kumimoji="1" lang="ja-JP" altLang="en-US" dirty="0" smtClean="0"/>
              <a:t>）です</a:t>
            </a:r>
            <a:r>
              <a:rPr kumimoji="1" lang="ja-JP" altLang="en-US" dirty="0" smtClean="0"/>
              <a:t>。</a:t>
            </a:r>
            <a:endParaRPr kumimoji="1" lang="en-US" altLang="ja-JP" dirty="0" smtClean="0"/>
          </a:p>
          <a:p>
            <a:endParaRPr kumimoji="1" lang="en-US" altLang="ja-JP" dirty="0" smtClean="0"/>
          </a:p>
          <a:p>
            <a:r>
              <a:rPr kumimoji="1" lang="ja-JP" altLang="en-US" dirty="0" smtClean="0"/>
              <a:t>夜間睡眠中は唾液の分泌が少なくなるので、歯垢が残っているとむし歯や歯周病になりやすいです。夜の歯みがきは特に丁寧にすることが大切です。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7B5D3AD-A09B-4618-88C0-33423E91AB1E}" type="slidenum">
              <a:rPr kumimoji="1" lang="ja-JP" altLang="en-US" smtClean="0"/>
              <a:t>1</a:t>
            </a:fld>
            <a:endParaRPr kumimoji="1" lang="ja-JP" altLang="en-US"/>
          </a:p>
        </p:txBody>
      </p:sp>
    </p:spTree>
    <p:extLst>
      <p:ext uri="{BB962C8B-B14F-4D97-AF65-F5344CB8AC3E}">
        <p14:creationId xmlns:p14="http://schemas.microsoft.com/office/powerpoint/2010/main" val="1216782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このスライドはアニメーション形式です。</a:t>
            </a:r>
            <a:endParaRPr kumimoji="1" lang="en-US" altLang="ja-JP" dirty="0" smtClean="0"/>
          </a:p>
          <a:p>
            <a:r>
              <a:rPr kumimoji="1" lang="ja-JP" altLang="en-US" dirty="0" smtClean="0"/>
              <a:t>初めに質問が表示され、クリックすると答えが現れます。</a:t>
            </a:r>
            <a:endParaRPr kumimoji="1" lang="en-US" altLang="ja-JP" dirty="0" smtClean="0"/>
          </a:p>
          <a:p>
            <a:endParaRPr kumimoji="1" lang="en-US" altLang="ja-JP" dirty="0" smtClean="0"/>
          </a:p>
          <a:p>
            <a:r>
              <a:rPr kumimoji="1" lang="ja-JP" altLang="en-US" dirty="0" smtClean="0"/>
              <a:t>唾液が足りず口の中が乾燥していると以下のようなことが起こります</a:t>
            </a:r>
            <a:endParaRPr kumimoji="1" lang="en-US" altLang="ja-JP" dirty="0" smtClean="0"/>
          </a:p>
          <a:p>
            <a:r>
              <a:rPr kumimoji="1" lang="ja-JP" altLang="en-US" b="1" dirty="0" smtClean="0"/>
              <a:t>①食べ物を食べにくい</a:t>
            </a:r>
            <a:endParaRPr kumimoji="1" lang="en-US" altLang="ja-JP" b="1" dirty="0" smtClean="0"/>
          </a:p>
          <a:p>
            <a:r>
              <a:rPr lang="ja-JP" altLang="en-US" dirty="0" smtClean="0">
                <a:effectLst/>
              </a:rPr>
              <a:t>唾液は、食べることに大切な「咀嚼」「食塊形成」「嚥下」に必要です。</a:t>
            </a:r>
            <a:endParaRPr lang="en-US" altLang="ja-JP" dirty="0" smtClean="0">
              <a:effectLst/>
            </a:endParaRPr>
          </a:p>
          <a:p>
            <a:r>
              <a:rPr kumimoji="1" lang="ja-JP" altLang="en-US" b="1" dirty="0" smtClean="0"/>
              <a:t>②お話ししにくい</a:t>
            </a:r>
            <a:endParaRPr kumimoji="1" lang="en-US" altLang="ja-JP" b="1" dirty="0" smtClean="0"/>
          </a:p>
          <a:p>
            <a:r>
              <a:rPr kumimoji="1" lang="ja-JP" altLang="en-US" dirty="0" smtClean="0"/>
              <a:t>口の中が唾液で潤っていることで、舌や唇・頬・のどがスムースに動き話すことができます</a:t>
            </a:r>
            <a:r>
              <a:rPr kumimoji="1" lang="ja-JP" altLang="en-US" dirty="0" smtClean="0"/>
              <a:t>。</a:t>
            </a:r>
            <a:endParaRPr kumimoji="1" lang="en-US" altLang="ja-JP" dirty="0" smtClean="0"/>
          </a:p>
          <a:p>
            <a:r>
              <a:rPr kumimoji="1" lang="ja-JP" altLang="en-US" b="1" dirty="0" smtClean="0"/>
              <a:t>③</a:t>
            </a:r>
            <a:r>
              <a:rPr kumimoji="1" lang="ja-JP" altLang="en-US" b="1" dirty="0" smtClean="0"/>
              <a:t>口の中が傷つきやすくなる</a:t>
            </a:r>
            <a:endParaRPr kumimoji="1" lang="en-US" altLang="ja-JP" b="1" dirty="0" smtClean="0"/>
          </a:p>
          <a:p>
            <a:r>
              <a:rPr kumimoji="1" lang="ja-JP" altLang="en-US" dirty="0" smtClean="0"/>
              <a:t>唾液は、粘膜を様々な刺激から保護したり、傷ついた粘膜を修復したりしています。</a:t>
            </a:r>
            <a:endParaRPr kumimoji="1" lang="en-US" altLang="ja-JP" dirty="0" smtClean="0"/>
          </a:p>
          <a:p>
            <a:r>
              <a:rPr kumimoji="1" lang="ja-JP" altLang="en-US" dirty="0" smtClean="0"/>
              <a:t>④</a:t>
            </a:r>
            <a:r>
              <a:rPr kumimoji="1" lang="ja-JP" altLang="en-US" b="1" dirty="0" smtClean="0"/>
              <a:t>口の中に汚れがたまりやすくなる</a:t>
            </a:r>
            <a:endParaRPr kumimoji="1" lang="en-US" altLang="ja-JP" b="1" dirty="0" smtClean="0"/>
          </a:p>
          <a:p>
            <a:r>
              <a:rPr kumimoji="1" lang="ja-JP" altLang="en-US" dirty="0" smtClean="0"/>
              <a:t>唾液は、口の中を流れることによって、歯垢をつきにくくしています。口が乾燥すると、歯垢がつきやすくなり、むし歯や歯周病・口臭の原因となります。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7B5D3AD-A09B-4618-88C0-33423E91AB1E}" type="slidenum">
              <a:rPr kumimoji="1" lang="ja-JP" altLang="en-US" smtClean="0"/>
              <a:t>2</a:t>
            </a:fld>
            <a:endParaRPr kumimoji="1" lang="ja-JP" altLang="en-US"/>
          </a:p>
        </p:txBody>
      </p:sp>
    </p:spTree>
    <p:extLst>
      <p:ext uri="{BB962C8B-B14F-4D97-AF65-F5344CB8AC3E}">
        <p14:creationId xmlns:p14="http://schemas.microsoft.com/office/powerpoint/2010/main" val="45978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このスライドはアニメーション形式です。</a:t>
            </a:r>
            <a:endParaRPr kumimoji="1" lang="en-US" altLang="ja-JP" dirty="0" smtClean="0"/>
          </a:p>
          <a:p>
            <a:r>
              <a:rPr kumimoji="1" lang="ja-JP" altLang="en-US" dirty="0" smtClean="0"/>
              <a:t>初めに唾液の直接的な役割（左の枠内）が表示されます。</a:t>
            </a:r>
            <a:endParaRPr kumimoji="1" lang="en-US" altLang="ja-JP" dirty="0" smtClean="0"/>
          </a:p>
          <a:p>
            <a:r>
              <a:rPr kumimoji="1" lang="ja-JP" altLang="en-US" dirty="0" smtClean="0"/>
              <a:t>クリックすると間接的な役割（矢印から右の部分）が表示されます。</a:t>
            </a:r>
            <a:endParaRPr kumimoji="1" lang="en-US" altLang="ja-JP" dirty="0" smtClean="0"/>
          </a:p>
          <a:p>
            <a:endParaRPr kumimoji="1" lang="en-US" altLang="ja-JP" dirty="0" smtClean="0"/>
          </a:p>
          <a:p>
            <a:r>
              <a:rPr kumimoji="1" lang="ja-JP" altLang="en-US" dirty="0" smtClean="0"/>
              <a:t>唾液はたくさんの役割を持ち、むし歯・歯周病・口臭の予防や食事を楽しくしたり元気な体を作ります。</a:t>
            </a:r>
            <a:endParaRPr kumimoji="1" lang="en-US" altLang="ja-JP" dirty="0" smtClean="0"/>
          </a:p>
          <a:p>
            <a:r>
              <a:rPr kumimoji="1" lang="ja-JP" altLang="en-US" dirty="0" smtClean="0"/>
              <a:t>①口の中を洗い流す：唾液が口の中を流れることにより、汚れを洗い流す働きがあります。</a:t>
            </a:r>
            <a:endParaRPr kumimoji="1" lang="en-US" altLang="ja-JP" dirty="0" smtClean="0"/>
          </a:p>
          <a:p>
            <a:r>
              <a:rPr kumimoji="1" lang="ja-JP" altLang="en-US" dirty="0" smtClean="0"/>
              <a:t>②食事で酸性になった口の中を、唾液が中性に戻す働きがあります。</a:t>
            </a:r>
            <a:endParaRPr kumimoji="1" lang="en-US" altLang="ja-JP" dirty="0" smtClean="0"/>
          </a:p>
          <a:p>
            <a:r>
              <a:rPr kumimoji="1" lang="ja-JP" altLang="en-US" dirty="0" smtClean="0"/>
              <a:t>③食事で酸性になり溶けかけた歯を、唾液中のミネラル分の作用で元に戻します。</a:t>
            </a:r>
            <a:endParaRPr kumimoji="1" lang="en-US" altLang="ja-JP" dirty="0" smtClean="0"/>
          </a:p>
          <a:p>
            <a:r>
              <a:rPr kumimoji="1" lang="ja-JP" altLang="en-US" dirty="0" smtClean="0"/>
              <a:t>④唾液中の消化酵素の働きで、食べ物を消化しやすくします。</a:t>
            </a:r>
            <a:endParaRPr kumimoji="1" lang="en-US" altLang="ja-JP" dirty="0" smtClean="0"/>
          </a:p>
          <a:p>
            <a:r>
              <a:rPr kumimoji="1" lang="ja-JP" altLang="en-US" dirty="0" smtClean="0"/>
              <a:t>⑤唾液があることで、食べ物を湿らせて、飲み込みやすくしています。</a:t>
            </a:r>
            <a:endParaRPr kumimoji="1" lang="en-US" altLang="ja-JP" dirty="0" smtClean="0"/>
          </a:p>
          <a:p>
            <a:r>
              <a:rPr kumimoji="1" lang="ja-JP" altLang="en-US" dirty="0" smtClean="0"/>
              <a:t>⑥唾液で口の中を湿らせることで、粘膜を滑らかにして、発音しやすくしたり、粘膜を保護して傷つきにくくします。</a:t>
            </a:r>
            <a:endParaRPr kumimoji="1" lang="en-US" altLang="ja-JP" dirty="0" smtClean="0"/>
          </a:p>
          <a:p>
            <a:r>
              <a:rPr kumimoji="1" lang="ja-JP" altLang="en-US" dirty="0" smtClean="0"/>
              <a:t>⑦味を感じるときに、唾液が重要な役割を果たしていることがわかっています。</a:t>
            </a:r>
            <a:endParaRPr kumimoji="1" lang="en-US" altLang="ja-JP" dirty="0" smtClean="0"/>
          </a:p>
          <a:p>
            <a:r>
              <a:rPr kumimoji="1" lang="ja-JP" altLang="en-US" dirty="0" smtClean="0"/>
              <a:t>このように、たくさんの役割を持つ唾液をたくさん出すためには、よく噛むことが大切ですが、</a:t>
            </a:r>
            <a:endParaRPr kumimoji="1" lang="en-US" altLang="ja-JP" dirty="0" smtClean="0"/>
          </a:p>
          <a:p>
            <a:r>
              <a:rPr kumimoji="1" lang="ja-JP" altLang="en-US" dirty="0" smtClean="0"/>
              <a:t>よく噛むことで唾液を出す以外にも、たくさんの利点があります。（次ページ）</a:t>
            </a:r>
            <a:endParaRPr kumimoji="1" lang="ja-JP" altLang="en-US" dirty="0"/>
          </a:p>
        </p:txBody>
      </p:sp>
      <p:sp>
        <p:nvSpPr>
          <p:cNvPr id="4" name="スライド番号プレースホルダー 3"/>
          <p:cNvSpPr>
            <a:spLocks noGrp="1"/>
          </p:cNvSpPr>
          <p:nvPr>
            <p:ph type="sldNum" sz="quarter" idx="10"/>
          </p:nvPr>
        </p:nvSpPr>
        <p:spPr/>
        <p:txBody>
          <a:bodyPr/>
          <a:lstStyle/>
          <a:p>
            <a:fld id="{77B5D3AD-A09B-4618-88C0-33423E91AB1E}" type="slidenum">
              <a:rPr kumimoji="1" lang="ja-JP" altLang="en-US" smtClean="0"/>
              <a:t>3</a:t>
            </a:fld>
            <a:endParaRPr kumimoji="1" lang="ja-JP" altLang="en-US"/>
          </a:p>
        </p:txBody>
      </p:sp>
    </p:spTree>
    <p:extLst>
      <p:ext uri="{BB962C8B-B14F-4D97-AF65-F5344CB8AC3E}">
        <p14:creationId xmlns:p14="http://schemas.microsoft.com/office/powerpoint/2010/main" val="164794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a:p>
            <a:r>
              <a:rPr kumimoji="1" lang="ja-JP" altLang="en-US" dirty="0" smtClean="0"/>
              <a:t>ひ</a:t>
            </a:r>
            <a:r>
              <a:rPr kumimoji="1" lang="en-US" altLang="ja-JP" dirty="0" smtClean="0"/>
              <a:t>……</a:t>
            </a:r>
            <a:r>
              <a:rPr kumimoji="1" lang="ja-JP" altLang="en-US" dirty="0" smtClean="0"/>
              <a:t>肥満予防</a:t>
            </a:r>
          </a:p>
          <a:p>
            <a:r>
              <a:rPr lang="ja-JP" altLang="en-US" dirty="0" smtClean="0"/>
              <a:t>・早食いを防止し、満腹感が得られやすくなるため、食べすぎを防止</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・ゆっくりよく味わうことになり、うす味、少量でも十分な満足感が得られる</a:t>
            </a:r>
            <a:endParaRPr lang="en-US" altLang="ja-JP" dirty="0" smtClean="0"/>
          </a:p>
          <a:p>
            <a:r>
              <a:rPr lang="ja-JP" altLang="en-US" dirty="0" smtClean="0"/>
              <a:t>・よく噛むことで交感神経が刺激され、代謝が活発になり消費カロリーが増加</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・よく噛むことで視床下部からホルモン（神経ヒスタミン）が分泌され、食欲を抑制</a:t>
            </a:r>
            <a:endParaRPr kumimoji="1" lang="ja-JP" altLang="en-US" dirty="0" smtClean="0"/>
          </a:p>
          <a:p>
            <a:endParaRPr kumimoji="1" lang="ja-JP" altLang="en-US" dirty="0" smtClean="0"/>
          </a:p>
          <a:p>
            <a:r>
              <a:rPr kumimoji="1" lang="ja-JP" altLang="en-US" dirty="0" smtClean="0"/>
              <a:t>み</a:t>
            </a:r>
            <a:r>
              <a:rPr kumimoji="1" lang="en-US" altLang="ja-JP" dirty="0" smtClean="0"/>
              <a:t>……</a:t>
            </a:r>
            <a:r>
              <a:rPr kumimoji="1" lang="ja-JP" altLang="en-US" dirty="0" smtClean="0"/>
              <a:t>味覚の発達</a:t>
            </a:r>
          </a:p>
          <a:p>
            <a:r>
              <a:rPr kumimoji="1" lang="ja-JP" altLang="en-US" dirty="0" smtClean="0"/>
              <a:t>よく噛むと</a:t>
            </a:r>
            <a:r>
              <a:rPr kumimoji="1" lang="ja-JP" altLang="ja-JP" sz="1200" b="0" kern="1200" dirty="0" smtClean="0">
                <a:solidFill>
                  <a:schemeClr val="tx1"/>
                </a:solidFill>
                <a:effectLst/>
                <a:latin typeface="+mn-lt"/>
                <a:ea typeface="+mn-ea"/>
                <a:cs typeface="+mn-cs"/>
              </a:rPr>
              <a:t>口や舌の粘膜が刺激されて、粘膜の中にある味覚や触覚の細胞が刺激され</a:t>
            </a:r>
            <a:r>
              <a:rPr kumimoji="1" lang="ja-JP" altLang="en-US" sz="1200" b="0" kern="1200" dirty="0" smtClean="0">
                <a:solidFill>
                  <a:schemeClr val="tx1"/>
                </a:solidFill>
                <a:effectLst/>
                <a:latin typeface="+mn-lt"/>
                <a:ea typeface="+mn-ea"/>
                <a:cs typeface="+mn-cs"/>
              </a:rPr>
              <a:t>ま</a:t>
            </a:r>
            <a:r>
              <a:rPr kumimoji="1" lang="ja-JP" altLang="ja-JP" sz="1200" b="0" kern="1200" dirty="0" smtClean="0">
                <a:solidFill>
                  <a:schemeClr val="tx1"/>
                </a:solidFill>
                <a:effectLst/>
                <a:latin typeface="+mn-lt"/>
                <a:ea typeface="+mn-ea"/>
                <a:cs typeface="+mn-cs"/>
              </a:rPr>
              <a:t>す。 よく噛むことで</a:t>
            </a:r>
            <a:r>
              <a:rPr kumimoji="1" lang="ja-JP" altLang="en-US" b="0" dirty="0" smtClean="0"/>
              <a:t>素材そのものの味がよくわかるよう</a:t>
            </a:r>
            <a:r>
              <a:rPr kumimoji="1" lang="ja-JP" altLang="en-US" dirty="0" smtClean="0"/>
              <a:t>になり、子どもたちの味覚の発達につながります。</a:t>
            </a:r>
          </a:p>
          <a:p>
            <a:endParaRPr kumimoji="1" lang="ja-JP" altLang="en-US" dirty="0" smtClean="0"/>
          </a:p>
          <a:p>
            <a:r>
              <a:rPr kumimoji="1" lang="ja-JP" altLang="en-US" dirty="0" smtClean="0"/>
              <a:t>こ</a:t>
            </a:r>
            <a:r>
              <a:rPr kumimoji="1" lang="en-US" altLang="ja-JP" dirty="0" smtClean="0"/>
              <a:t>……</a:t>
            </a:r>
            <a:r>
              <a:rPr kumimoji="1" lang="ja-JP" altLang="en-US" dirty="0" smtClean="0"/>
              <a:t>言葉の発音はっきり</a:t>
            </a:r>
          </a:p>
          <a:p>
            <a:r>
              <a:rPr kumimoji="1" lang="ja-JP" altLang="en-US" dirty="0" smtClean="0"/>
              <a:t>よく噛むことで、顎が発達し、歯が正しくはえそろって、かみ合わせもよくなります。また、よく噛むことで舌や唇・頬の筋肉の発達が正常に行われます。そのため、自然に、正しい口の開き方ができ、正しい発音ができるようになるといわれています。</a:t>
            </a:r>
          </a:p>
          <a:p>
            <a:endParaRPr kumimoji="1" lang="ja-JP" altLang="en-US" dirty="0" smtClean="0"/>
          </a:p>
          <a:p>
            <a:r>
              <a:rPr kumimoji="1" lang="ja-JP" altLang="en-US" dirty="0" smtClean="0"/>
              <a:t>の</a:t>
            </a:r>
            <a:r>
              <a:rPr kumimoji="1" lang="en-US" altLang="ja-JP" dirty="0" smtClean="0"/>
              <a:t>……</a:t>
            </a:r>
            <a:r>
              <a:rPr kumimoji="1" lang="ja-JP" altLang="en-US" dirty="0" smtClean="0"/>
              <a:t>脳の発達</a:t>
            </a:r>
          </a:p>
          <a:p>
            <a:r>
              <a:rPr kumimoji="1" lang="ja-JP" altLang="en-US" dirty="0" smtClean="0"/>
              <a:t>よく噛むことで脳の血流が増加し、脳の発達を促します。ねずみの実験で、固形食を与えられたねずみと粉末食を与えられたねずみでは、固形食を与えられたねずみのほうが条件回避学習の成績がよかったそうです。また、咬合力の強い子ほど、幾何図形のテストの点数が高いことを示すデータもあります。</a:t>
            </a:r>
          </a:p>
          <a:p>
            <a:endParaRPr kumimoji="1" lang="ja-JP" altLang="en-US" dirty="0" smtClean="0"/>
          </a:p>
          <a:p>
            <a:r>
              <a:rPr kumimoji="1" lang="ja-JP" altLang="en-US" dirty="0" smtClean="0"/>
              <a:t>は</a:t>
            </a:r>
            <a:r>
              <a:rPr kumimoji="1" lang="en-US" altLang="ja-JP" dirty="0" smtClean="0"/>
              <a:t>……</a:t>
            </a:r>
            <a:r>
              <a:rPr kumimoji="1" lang="ja-JP" altLang="en-US" dirty="0" smtClean="0"/>
              <a:t>歯の病気予防</a:t>
            </a:r>
          </a:p>
          <a:p>
            <a:r>
              <a:rPr kumimoji="1" lang="ja-JP" altLang="en-US" dirty="0" smtClean="0"/>
              <a:t>よく噛むと顎が発達するので歯がきれいに生え、歯みがきがしやすくなります。また、唾液が分泌されやすくなるため歯垢もたまりにくく、むし歯や歯周病予防にもなります。</a:t>
            </a:r>
          </a:p>
          <a:p>
            <a:endParaRPr kumimoji="1" lang="ja-JP" altLang="en-US" dirty="0" smtClean="0"/>
          </a:p>
          <a:p>
            <a:r>
              <a:rPr kumimoji="1" lang="ja-JP" altLang="en-US" dirty="0" smtClean="0"/>
              <a:t>が</a:t>
            </a:r>
            <a:r>
              <a:rPr kumimoji="1" lang="en-US" altLang="ja-JP" dirty="0" smtClean="0"/>
              <a:t>……</a:t>
            </a:r>
            <a:r>
              <a:rPr kumimoji="1" lang="ja-JP" altLang="en-US" dirty="0" smtClean="0"/>
              <a:t>ガン予防</a:t>
            </a:r>
          </a:p>
          <a:p>
            <a:r>
              <a:rPr lang="ja-JP" altLang="en-US" dirty="0" smtClean="0">
                <a:effectLst/>
              </a:rPr>
              <a:t>唾液中の酵素が発がん性物質に作用して発がん性を抑制するとの報告もあります</a:t>
            </a:r>
            <a:r>
              <a:rPr kumimoji="1" lang="ja-JP" altLang="en-US" dirty="0" smtClean="0"/>
              <a:t>。よく噛むと唾液がよく出て、食物と混ざり、がん予防に役立ちます。</a:t>
            </a:r>
          </a:p>
          <a:p>
            <a:endParaRPr kumimoji="1" lang="ja-JP" altLang="en-US" dirty="0" smtClean="0"/>
          </a:p>
          <a:p>
            <a:r>
              <a:rPr kumimoji="1" lang="ja-JP" altLang="en-US" dirty="0" smtClean="0"/>
              <a:t>いー</a:t>
            </a:r>
            <a:r>
              <a:rPr kumimoji="1" lang="en-US" altLang="ja-JP" dirty="0" smtClean="0"/>
              <a:t>……</a:t>
            </a:r>
            <a:r>
              <a:rPr kumimoji="1" lang="ja-JP" altLang="en-US" dirty="0" smtClean="0"/>
              <a:t>胃腸快調</a:t>
            </a:r>
            <a:endParaRPr kumimoji="1" lang="ja-JP" altLang="en-US" sz="1100" dirty="0" smtClean="0"/>
          </a:p>
          <a:p>
            <a:r>
              <a:rPr kumimoji="1" lang="ja-JP" altLang="en-US" sz="1100" dirty="0" smtClean="0"/>
              <a:t>よく噛むことは消化吸収をよくし、胃腸の働きを活発にします。</a:t>
            </a:r>
          </a:p>
          <a:p>
            <a:endParaRPr kumimoji="1" lang="en-US" altLang="ja-JP" sz="1100" dirty="0" smtClean="0"/>
          </a:p>
          <a:p>
            <a:r>
              <a:rPr kumimoji="1" lang="ja-JP" altLang="en-US" sz="1100" dirty="0" smtClean="0"/>
              <a:t>ぜ</a:t>
            </a:r>
            <a:r>
              <a:rPr kumimoji="1" lang="en-US" altLang="ja-JP" sz="1100" dirty="0" smtClean="0"/>
              <a:t>……</a:t>
            </a:r>
            <a:r>
              <a:rPr kumimoji="1" lang="ja-JP" altLang="en-US" sz="1100" dirty="0" smtClean="0"/>
              <a:t>全力投球</a:t>
            </a:r>
          </a:p>
          <a:p>
            <a:r>
              <a:rPr kumimoji="1" lang="ja-JP" altLang="en-US" sz="1100" dirty="0" smtClean="0"/>
              <a:t>歯並びと運動能力には関係があることがわかっています。実業団のトップクラスの選手と一般のサラリーマンに対して行った健康調査ではスポーツ選手は歯並びが「良い」人が「悪い」人を上回っているのに対し、一般の人は歯並びが「良い」より「悪い」が多くなっていたそうです。全力投球するうえでの歯の大切さがわかるデータです。</a:t>
            </a:r>
            <a:endParaRPr kumimoji="1" lang="en-US" altLang="ja-JP" sz="1100" dirty="0" smtClean="0"/>
          </a:p>
          <a:p>
            <a:endParaRPr kumimoji="1" lang="en-US" altLang="ja-JP" sz="1100" dirty="0" smtClean="0"/>
          </a:p>
          <a:p>
            <a:r>
              <a:rPr kumimoji="1" lang="ja-JP" altLang="en-US" sz="1100" dirty="0" smtClean="0"/>
              <a:t>学校食事研究会　月間　学校の食事　参照（一部改変）</a:t>
            </a:r>
          </a:p>
          <a:p>
            <a:endParaRPr kumimoji="1" lang="ja-JP" altLang="en-US" sz="1100" dirty="0"/>
          </a:p>
        </p:txBody>
      </p:sp>
      <p:sp>
        <p:nvSpPr>
          <p:cNvPr id="4" name="スライド番号プレースホルダー 3"/>
          <p:cNvSpPr>
            <a:spLocks noGrp="1"/>
          </p:cNvSpPr>
          <p:nvPr>
            <p:ph type="sldNum" sz="quarter" idx="10"/>
          </p:nvPr>
        </p:nvSpPr>
        <p:spPr/>
        <p:txBody>
          <a:bodyPr/>
          <a:lstStyle/>
          <a:p>
            <a:fld id="{77B5D3AD-A09B-4618-88C0-33423E91AB1E}" type="slidenum">
              <a:rPr kumimoji="1" lang="ja-JP" altLang="en-US" smtClean="0"/>
              <a:t>4</a:t>
            </a:fld>
            <a:endParaRPr kumimoji="1" lang="ja-JP" altLang="en-US"/>
          </a:p>
        </p:txBody>
      </p:sp>
    </p:spTree>
    <p:extLst>
      <p:ext uri="{BB962C8B-B14F-4D97-AF65-F5344CB8AC3E}">
        <p14:creationId xmlns:p14="http://schemas.microsoft.com/office/powerpoint/2010/main" val="1665376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このスライドはアニメーション形式です。</a:t>
            </a:r>
            <a:endParaRPr kumimoji="1" lang="en-US" altLang="ja-JP" dirty="0" smtClean="0"/>
          </a:p>
          <a:p>
            <a:r>
              <a:rPr kumimoji="1" lang="ja-JP" altLang="en-US" dirty="0" smtClean="0"/>
              <a:t>初めに質問が表示され、クリックすると答えが現れます。</a:t>
            </a:r>
            <a:endParaRPr kumimoji="1" lang="en-US" altLang="ja-JP" dirty="0" smtClean="0"/>
          </a:p>
          <a:p>
            <a:endParaRPr kumimoji="1" lang="en-US" altLang="ja-JP" dirty="0" smtClean="0"/>
          </a:p>
          <a:p>
            <a:r>
              <a:rPr kumimoji="1" lang="ja-JP" altLang="en-US" dirty="0" smtClean="0"/>
              <a:t>１：テレビを消して、食事に集中できる環境を作りましょう。「一口</a:t>
            </a:r>
            <a:r>
              <a:rPr kumimoji="1" lang="en-US" altLang="ja-JP" dirty="0" smtClean="0"/>
              <a:t>30</a:t>
            </a:r>
            <a:r>
              <a:rPr kumimoji="1" lang="ja-JP" altLang="en-US" dirty="0" smtClean="0"/>
              <a:t>回噛む」など、具体的な目標を作ることもいいでしょう。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平成</a:t>
            </a:r>
            <a:r>
              <a:rPr kumimoji="1" lang="en-US" altLang="ja-JP" dirty="0" smtClean="0"/>
              <a:t>21</a:t>
            </a:r>
            <a:r>
              <a:rPr kumimoji="1" lang="ja-JP" altLang="en-US" dirty="0" smtClean="0"/>
              <a:t>年に厚生労働省は、歯と口の健康に根ざした食べ方からの食育推進のために、「噛ミング</a:t>
            </a:r>
            <a:r>
              <a:rPr kumimoji="1" lang="en-US" altLang="ja-JP" dirty="0" smtClean="0"/>
              <a:t>30</a:t>
            </a:r>
            <a:r>
              <a:rPr kumimoji="1" lang="ja-JP" altLang="en-US" dirty="0" smtClean="0"/>
              <a:t>（カミングサンマル）」というキャッチフレーズを作成し、一口</a:t>
            </a:r>
            <a:r>
              <a:rPr kumimoji="1" lang="en-US" altLang="ja-JP" dirty="0" smtClean="0"/>
              <a:t>30</a:t>
            </a:r>
            <a:r>
              <a:rPr kumimoji="1" lang="ja-JP" altLang="en-US" dirty="0" smtClean="0"/>
              <a:t>回噛むことを目標に掲げています。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r>
              <a:rPr kumimoji="1" lang="ja-JP" altLang="en-US" dirty="0" smtClean="0"/>
              <a:t>２：食べ物を口に入れてからすぐにお茶や水などの飲み物を飲むと、よく噛む前に食べものも一緒に飲み込んでしまいます。飲み物を飲むタイミングは、食べ物をよく噛んで飲み込んだ後が理想的です。</a:t>
            </a:r>
            <a:endParaRPr kumimoji="1" lang="en-US" altLang="ja-JP" dirty="0" smtClean="0"/>
          </a:p>
          <a:p>
            <a:endParaRPr kumimoji="1" lang="en-US" altLang="ja-JP" dirty="0" smtClean="0"/>
          </a:p>
          <a:p>
            <a:r>
              <a:rPr kumimoji="1" lang="ja-JP" altLang="en-US" dirty="0" smtClean="0"/>
              <a:t>３：一度にたくさんの量を口に入れると、あまりよく噛まずに早食いになりがちです。一口量を少なめにすると、よく噛んでゆっくり食べやすくなります。</a:t>
            </a:r>
            <a:endParaRPr kumimoji="1" lang="en-US" altLang="ja-JP" dirty="0" smtClean="0"/>
          </a:p>
          <a:p>
            <a:endParaRPr kumimoji="1" lang="en-US" altLang="ja-JP" dirty="0" smtClean="0"/>
          </a:p>
          <a:p>
            <a:r>
              <a:rPr kumimoji="1" lang="ja-JP" altLang="en-US" dirty="0" smtClean="0"/>
              <a:t>４：ハンバーグやカレーライスなど子どもたちの好む食べ物は、やわらかいものが多い傾向にあるので、噛む回数が少なくなりがちです。生野菜や漬物、せんべい、根菜類等の噛み応えのある食べ物も好き嫌いなくたべることで、自然と噛む回数が増えます。</a:t>
            </a:r>
            <a:endParaRPr kumimoji="1" lang="ja-JP" altLang="en-US" dirty="0"/>
          </a:p>
        </p:txBody>
      </p:sp>
      <p:sp>
        <p:nvSpPr>
          <p:cNvPr id="4" name="スライド番号プレースホルダー 3"/>
          <p:cNvSpPr>
            <a:spLocks noGrp="1"/>
          </p:cNvSpPr>
          <p:nvPr>
            <p:ph type="sldNum" sz="quarter" idx="10"/>
          </p:nvPr>
        </p:nvSpPr>
        <p:spPr/>
        <p:txBody>
          <a:bodyPr/>
          <a:lstStyle/>
          <a:p>
            <a:fld id="{77B5D3AD-A09B-4618-88C0-33423E91AB1E}" type="slidenum">
              <a:rPr kumimoji="1" lang="ja-JP" altLang="en-US" smtClean="0"/>
              <a:t>5</a:t>
            </a:fld>
            <a:endParaRPr kumimoji="1" lang="ja-JP" altLang="en-US"/>
          </a:p>
        </p:txBody>
      </p:sp>
    </p:spTree>
    <p:extLst>
      <p:ext uri="{BB962C8B-B14F-4D97-AF65-F5344CB8AC3E}">
        <p14:creationId xmlns:p14="http://schemas.microsoft.com/office/powerpoint/2010/main" val="2384997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このスライドはアニメーション形式です。</a:t>
            </a:r>
            <a:endParaRPr kumimoji="1" lang="en-US" altLang="ja-JP" dirty="0" smtClean="0"/>
          </a:p>
          <a:p>
            <a:r>
              <a:rPr kumimoji="1" lang="ja-JP" altLang="en-US" dirty="0" smtClean="0"/>
              <a:t>初めに問題１が表示され、クリックすると問題</a:t>
            </a:r>
            <a:r>
              <a:rPr kumimoji="1" lang="en-US" altLang="ja-JP" dirty="0" smtClean="0"/>
              <a:t>1</a:t>
            </a:r>
            <a:r>
              <a:rPr kumimoji="1" lang="ja-JP" altLang="en-US" dirty="0" smtClean="0"/>
              <a:t>の答えが現れます。</a:t>
            </a:r>
            <a:endParaRPr kumimoji="1" lang="en-US" altLang="ja-JP" dirty="0" smtClean="0"/>
          </a:p>
          <a:p>
            <a:r>
              <a:rPr kumimoji="1" lang="ja-JP" altLang="en-US" dirty="0" smtClean="0"/>
              <a:t>問題</a:t>
            </a:r>
            <a:r>
              <a:rPr kumimoji="1" lang="en-US" altLang="ja-JP" dirty="0" smtClean="0"/>
              <a:t>2</a:t>
            </a:r>
            <a:r>
              <a:rPr kumimoji="1" lang="ja-JP" altLang="en-US" dirty="0" smtClean="0"/>
              <a:t>以降も同様に表示されます。</a:t>
            </a:r>
            <a:endParaRPr kumimoji="1" lang="en-US" altLang="ja-JP" dirty="0" smtClean="0"/>
          </a:p>
          <a:p>
            <a:endParaRPr kumimoji="1" lang="en-US" altLang="ja-JP" dirty="0" smtClean="0"/>
          </a:p>
          <a:p>
            <a:r>
              <a:rPr kumimoji="1" lang="ja-JP" altLang="en-US" dirty="0" smtClean="0"/>
              <a:t>噛む回数をクイズ形式で考えます。</a:t>
            </a:r>
            <a:endParaRPr kumimoji="1" lang="en-US" altLang="ja-JP" dirty="0" smtClean="0"/>
          </a:p>
          <a:p>
            <a:r>
              <a:rPr kumimoji="1" lang="ja-JP" altLang="en-US" dirty="0" smtClean="0"/>
              <a:t>各自が食べる時の様子を思い浮かべながら、噛む回数を比較してもらいます。</a:t>
            </a:r>
            <a:endParaRPr kumimoji="1" lang="en-US" altLang="ja-JP" dirty="0" smtClean="0"/>
          </a:p>
          <a:p>
            <a:r>
              <a:rPr kumimoji="1" lang="ja-JP" altLang="en-US" dirty="0" smtClean="0"/>
              <a:t>また、自分が好きな食べ物について、噛む回数が多い食品かなどを考えさせてもいいでしょう。</a:t>
            </a:r>
            <a:endParaRPr kumimoji="1" lang="en-US" altLang="ja-JP" dirty="0" smtClean="0"/>
          </a:p>
          <a:p>
            <a:endParaRPr kumimoji="1" lang="en-US" altLang="ja-JP" dirty="0" smtClean="0"/>
          </a:p>
          <a:p>
            <a:r>
              <a:rPr kumimoji="1" lang="ja-JP" altLang="en-US" dirty="0" smtClean="0"/>
              <a:t>参考までに、噛む回数を下に示します。</a:t>
            </a:r>
            <a:endParaRPr kumimoji="1" lang="en-US" altLang="ja-JP" dirty="0" smtClean="0"/>
          </a:p>
          <a:p>
            <a:r>
              <a:rPr kumimoji="1" lang="ja-JP" altLang="en-US" dirty="0" smtClean="0"/>
              <a:t>＜</a:t>
            </a:r>
            <a:r>
              <a:rPr kumimoji="1" lang="en-US" altLang="ja-JP" dirty="0" smtClean="0"/>
              <a:t>10</a:t>
            </a:r>
            <a:r>
              <a:rPr kumimoji="1" lang="ja-JP" altLang="en-US" dirty="0" err="1" smtClean="0"/>
              <a:t>ｇ</a:t>
            </a:r>
            <a:r>
              <a:rPr kumimoji="1" lang="ja-JP" altLang="en-US" dirty="0" smtClean="0"/>
              <a:t>あたりの咀嚼回数＞</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フランスパン　　　　</a:t>
            </a:r>
            <a:r>
              <a:rPr kumimoji="1" lang="en-US" altLang="ja-JP" dirty="0" smtClean="0"/>
              <a:t>108</a:t>
            </a:r>
            <a:r>
              <a:rPr kumimoji="1" lang="ja-JP" altLang="en-US" dirty="0" smtClean="0"/>
              <a:t>回　　　　　　　　　　　　　</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食パン　　　　　　　</a:t>
            </a:r>
            <a:r>
              <a:rPr kumimoji="1" lang="en-US" altLang="ja-JP" dirty="0" smtClean="0"/>
              <a:t>62</a:t>
            </a:r>
            <a:r>
              <a:rPr kumimoji="1" lang="ja-JP" altLang="en-US" dirty="0" smtClean="0"/>
              <a:t>回　　　</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err="1" smtClean="0"/>
              <a:t>もも</a:t>
            </a:r>
            <a:r>
              <a:rPr kumimoji="1" lang="ja-JP" altLang="en-US" dirty="0" smtClean="0"/>
              <a:t>　　　　　　　　　</a:t>
            </a:r>
            <a:r>
              <a:rPr kumimoji="1" lang="en-US" altLang="ja-JP" dirty="0" smtClean="0"/>
              <a:t>10</a:t>
            </a:r>
            <a:r>
              <a:rPr kumimoji="1" lang="ja-JP" altLang="en-US" dirty="0" smtClean="0"/>
              <a:t>回</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りんご</a:t>
            </a:r>
            <a:r>
              <a:rPr kumimoji="1" lang="en-US" altLang="ja-JP" dirty="0" smtClean="0"/>
              <a:t>(</a:t>
            </a:r>
            <a:r>
              <a:rPr kumimoji="1" lang="ja-JP" altLang="en-US" dirty="0" smtClean="0"/>
              <a:t>皮付き）　　</a:t>
            </a:r>
            <a:r>
              <a:rPr kumimoji="1" lang="en-US" altLang="ja-JP" dirty="0" smtClean="0"/>
              <a:t>74</a:t>
            </a:r>
            <a:r>
              <a:rPr kumimoji="1" lang="ja-JP" altLang="en-US" dirty="0" smtClean="0"/>
              <a:t>回</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ハンバーグ　　　　　　</a:t>
            </a:r>
            <a:r>
              <a:rPr kumimoji="1" lang="en-US" altLang="ja-JP" dirty="0" smtClean="0"/>
              <a:t>36</a:t>
            </a:r>
            <a:r>
              <a:rPr kumimoji="1" lang="ja-JP" altLang="en-US" dirty="0" smtClean="0"/>
              <a:t>回　　　　</a:t>
            </a:r>
            <a:endParaRPr kumimoji="1" lang="en-US" altLang="ja-JP" dirty="0" smtClean="0"/>
          </a:p>
          <a:p>
            <a:r>
              <a:rPr kumimoji="1" lang="ja-JP" altLang="en-US" dirty="0" smtClean="0"/>
              <a:t>ステーキ　　　　　　　</a:t>
            </a:r>
            <a:r>
              <a:rPr kumimoji="1" lang="en-US" altLang="ja-JP" dirty="0" smtClean="0"/>
              <a:t>62</a:t>
            </a:r>
            <a:r>
              <a:rPr kumimoji="1" lang="ja-JP" altLang="en-US" dirty="0" smtClean="0"/>
              <a:t>回</a:t>
            </a:r>
            <a:endParaRPr kumimoji="1" lang="en-US" altLang="ja-JP" dirty="0" smtClean="0"/>
          </a:p>
          <a:p>
            <a:endParaRPr kumimoji="1" lang="en-US" altLang="ja-JP" dirty="0" smtClean="0"/>
          </a:p>
          <a:p>
            <a:r>
              <a:rPr kumimoji="1" lang="ja-JP" altLang="en-US" dirty="0" smtClean="0"/>
              <a:t>人参スティック　　</a:t>
            </a:r>
            <a:r>
              <a:rPr kumimoji="1" lang="en-US" altLang="ja-JP" dirty="0" smtClean="0"/>
              <a:t>100</a:t>
            </a:r>
            <a:r>
              <a:rPr kumimoji="1" lang="ja-JP" altLang="en-US" dirty="0" smtClean="0"/>
              <a:t>回</a:t>
            </a:r>
            <a:endParaRPr kumimoji="1" lang="en-US" altLang="ja-JP" dirty="0" smtClean="0"/>
          </a:p>
          <a:p>
            <a:r>
              <a:rPr kumimoji="1" lang="ja-JP" altLang="en-US" dirty="0" smtClean="0"/>
              <a:t>ピザ　　　　　　　</a:t>
            </a:r>
            <a:r>
              <a:rPr kumimoji="1" lang="en-US" altLang="ja-JP" dirty="0" smtClean="0"/>
              <a:t>29</a:t>
            </a:r>
            <a:r>
              <a:rPr kumimoji="1" lang="ja-JP" altLang="en-US" dirty="0" smtClean="0"/>
              <a:t>回</a:t>
            </a:r>
            <a:endParaRPr kumimoji="1" lang="en-US" altLang="ja-JP" dirty="0" smtClean="0"/>
          </a:p>
          <a:p>
            <a:r>
              <a:rPr kumimoji="1" lang="ja-JP" altLang="en-US" dirty="0" smtClean="0"/>
              <a:t>タコの刺身　　　</a:t>
            </a:r>
            <a:r>
              <a:rPr kumimoji="1" lang="en-US" altLang="ja-JP" dirty="0" smtClean="0"/>
              <a:t>220</a:t>
            </a:r>
            <a:r>
              <a:rPr kumimoji="1" lang="ja-JP" altLang="en-US" dirty="0" smtClean="0"/>
              <a:t>回</a:t>
            </a:r>
            <a:endParaRPr kumimoji="1" lang="en-US" altLang="ja-JP" dirty="0" smtClean="0"/>
          </a:p>
          <a:p>
            <a:r>
              <a:rPr kumimoji="1" lang="ja-JP" altLang="en-US" dirty="0" smtClean="0"/>
              <a:t>かまぼこ　　　　　</a:t>
            </a:r>
            <a:r>
              <a:rPr kumimoji="1" lang="en-US" altLang="ja-JP" dirty="0" smtClean="0"/>
              <a:t>75</a:t>
            </a:r>
            <a:r>
              <a:rPr kumimoji="1" lang="ja-JP" altLang="en-US" dirty="0" smtClean="0"/>
              <a:t>回</a:t>
            </a:r>
            <a:endParaRPr kumimoji="1" lang="en-US" altLang="ja-JP" dirty="0" smtClean="0"/>
          </a:p>
          <a:p>
            <a:r>
              <a:rPr kumimoji="1" lang="ja-JP" altLang="en-US" dirty="0" smtClean="0"/>
              <a:t>カレーライス　　　</a:t>
            </a:r>
            <a:r>
              <a:rPr kumimoji="1" lang="en-US" altLang="ja-JP" dirty="0" smtClean="0"/>
              <a:t>23</a:t>
            </a:r>
            <a:r>
              <a:rPr kumimoji="1" lang="ja-JP" altLang="en-US" dirty="0" smtClean="0"/>
              <a:t>回</a:t>
            </a:r>
            <a:endParaRPr kumimoji="1" lang="en-US" altLang="ja-JP" dirty="0" smtClean="0"/>
          </a:p>
          <a:p>
            <a:r>
              <a:rPr kumimoji="1" lang="ja-JP" altLang="en-US" dirty="0" smtClean="0"/>
              <a:t>焼きそば　　　　　</a:t>
            </a:r>
            <a:r>
              <a:rPr kumimoji="1" lang="en-US" altLang="ja-JP" dirty="0" smtClean="0"/>
              <a:t>36</a:t>
            </a:r>
            <a:r>
              <a:rPr kumimoji="1" lang="ja-JP" altLang="en-US" dirty="0" smtClean="0"/>
              <a:t>回</a:t>
            </a:r>
            <a:endParaRPr kumimoji="1" lang="en-US" altLang="ja-JP" dirty="0" smtClean="0"/>
          </a:p>
          <a:p>
            <a:r>
              <a:rPr kumimoji="1" lang="ja-JP" altLang="en-US" dirty="0" smtClean="0"/>
              <a:t>プリン　　　　　　　　</a:t>
            </a:r>
            <a:r>
              <a:rPr kumimoji="1" lang="en-US" altLang="ja-JP" dirty="0" smtClean="0"/>
              <a:t>8</a:t>
            </a:r>
            <a:r>
              <a:rPr kumimoji="1" lang="ja-JP" altLang="en-US" dirty="0" smtClean="0"/>
              <a:t>回</a:t>
            </a:r>
            <a:endParaRPr kumimoji="1" lang="en-US" altLang="ja-JP" dirty="0" smtClean="0"/>
          </a:p>
          <a:p>
            <a:r>
              <a:rPr kumimoji="1" lang="ja-JP" altLang="en-US" dirty="0" smtClean="0"/>
              <a:t>バナナ　　　　　　　</a:t>
            </a:r>
            <a:r>
              <a:rPr kumimoji="1" lang="en-US" altLang="ja-JP" dirty="0" smtClean="0"/>
              <a:t>7</a:t>
            </a:r>
            <a:r>
              <a:rPr kumimoji="1" lang="ja-JP" altLang="en-US" dirty="0" smtClean="0"/>
              <a:t>回</a:t>
            </a:r>
            <a:endParaRPr kumimoji="1" lang="en-US" altLang="ja-JP" dirty="0" smtClean="0"/>
          </a:p>
          <a:p>
            <a:r>
              <a:rPr kumimoji="1" lang="ja-JP" altLang="en-US" dirty="0" smtClean="0"/>
              <a:t>くるみ　　　　　　</a:t>
            </a:r>
            <a:r>
              <a:rPr kumimoji="1" lang="en-US" altLang="ja-JP" dirty="0" smtClean="0"/>
              <a:t>108</a:t>
            </a:r>
            <a:r>
              <a:rPr kumimoji="1" lang="ja-JP" altLang="en-US" dirty="0" smtClean="0"/>
              <a:t>回</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料理別咀嚼回数ガイド　第</a:t>
            </a:r>
            <a:r>
              <a:rPr kumimoji="1" lang="en-US" altLang="ja-JP" dirty="0" smtClean="0"/>
              <a:t>4</a:t>
            </a:r>
            <a:r>
              <a:rPr kumimoji="1" lang="ja-JP" altLang="en-US" dirty="0" smtClean="0"/>
              <a:t>版　斎藤滋ほか</a:t>
            </a:r>
            <a:r>
              <a:rPr kumimoji="1" lang="en-US" altLang="ja-JP" dirty="0" smtClean="0"/>
              <a:t>1999</a:t>
            </a:r>
            <a:r>
              <a:rPr kumimoji="1" lang="ja-JP" altLang="en-US" dirty="0" smtClean="0"/>
              <a:t>風人社参照</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7B5D3AD-A09B-4618-88C0-33423E91AB1E}" type="slidenum">
              <a:rPr kumimoji="1" lang="ja-JP" altLang="en-US" smtClean="0"/>
              <a:t>6</a:t>
            </a:fld>
            <a:endParaRPr kumimoji="1" lang="ja-JP" altLang="en-US"/>
          </a:p>
        </p:txBody>
      </p:sp>
    </p:spTree>
    <p:extLst>
      <p:ext uri="{BB962C8B-B14F-4D97-AF65-F5344CB8AC3E}">
        <p14:creationId xmlns:p14="http://schemas.microsoft.com/office/powerpoint/2010/main" val="413728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このスライドはアニメーション形式です。</a:t>
            </a:r>
            <a:endParaRPr kumimoji="1" lang="en-US" altLang="ja-JP" dirty="0" smtClean="0"/>
          </a:p>
          <a:p>
            <a:r>
              <a:rPr kumimoji="1" lang="ja-JP" altLang="en-US" dirty="0" smtClean="0"/>
              <a:t>初めに問題が表示され、クリックすると答えが現れます。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7B5D3AD-A09B-4618-88C0-33423E91AB1E}" type="slidenum">
              <a:rPr kumimoji="1" lang="ja-JP" altLang="en-US" smtClean="0"/>
              <a:t>7</a:t>
            </a:fld>
            <a:endParaRPr kumimoji="1" lang="ja-JP" altLang="en-US"/>
          </a:p>
        </p:txBody>
      </p:sp>
    </p:spTree>
    <p:extLst>
      <p:ext uri="{BB962C8B-B14F-4D97-AF65-F5344CB8AC3E}">
        <p14:creationId xmlns:p14="http://schemas.microsoft.com/office/powerpoint/2010/main" val="229341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6FC18E8-0E78-4E1A-B76D-E44D04E8641E}"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3401D0-B199-4AF4-879C-AC8C79D426CA}" type="slidenum">
              <a:rPr kumimoji="1" lang="ja-JP" altLang="en-US" smtClean="0"/>
              <a:t>‹#›</a:t>
            </a:fld>
            <a:endParaRPr kumimoji="1" lang="ja-JP" altLang="en-US"/>
          </a:p>
        </p:txBody>
      </p:sp>
    </p:spTree>
    <p:extLst>
      <p:ext uri="{BB962C8B-B14F-4D97-AF65-F5344CB8AC3E}">
        <p14:creationId xmlns:p14="http://schemas.microsoft.com/office/powerpoint/2010/main" val="288152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FC18E8-0E78-4E1A-B76D-E44D04E8641E}"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3401D0-B199-4AF4-879C-AC8C79D426CA}" type="slidenum">
              <a:rPr kumimoji="1" lang="ja-JP" altLang="en-US" smtClean="0"/>
              <a:t>‹#›</a:t>
            </a:fld>
            <a:endParaRPr kumimoji="1" lang="ja-JP" altLang="en-US"/>
          </a:p>
        </p:txBody>
      </p:sp>
    </p:spTree>
    <p:extLst>
      <p:ext uri="{BB962C8B-B14F-4D97-AF65-F5344CB8AC3E}">
        <p14:creationId xmlns:p14="http://schemas.microsoft.com/office/powerpoint/2010/main" val="717772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FC18E8-0E78-4E1A-B76D-E44D04E8641E}"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3401D0-B199-4AF4-879C-AC8C79D426CA}" type="slidenum">
              <a:rPr kumimoji="1" lang="ja-JP" altLang="en-US" smtClean="0"/>
              <a:t>‹#›</a:t>
            </a:fld>
            <a:endParaRPr kumimoji="1" lang="ja-JP" altLang="en-US"/>
          </a:p>
        </p:txBody>
      </p:sp>
    </p:spTree>
    <p:extLst>
      <p:ext uri="{BB962C8B-B14F-4D97-AF65-F5344CB8AC3E}">
        <p14:creationId xmlns:p14="http://schemas.microsoft.com/office/powerpoint/2010/main" val="1002616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FC18E8-0E78-4E1A-B76D-E44D04E8641E}"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3401D0-B199-4AF4-879C-AC8C79D426CA}" type="slidenum">
              <a:rPr kumimoji="1" lang="ja-JP" altLang="en-US" smtClean="0"/>
              <a:t>‹#›</a:t>
            </a:fld>
            <a:endParaRPr kumimoji="1" lang="ja-JP" altLang="en-US"/>
          </a:p>
        </p:txBody>
      </p:sp>
    </p:spTree>
    <p:extLst>
      <p:ext uri="{BB962C8B-B14F-4D97-AF65-F5344CB8AC3E}">
        <p14:creationId xmlns:p14="http://schemas.microsoft.com/office/powerpoint/2010/main" val="392480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6FC18E8-0E78-4E1A-B76D-E44D04E8641E}"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3401D0-B199-4AF4-879C-AC8C79D426CA}" type="slidenum">
              <a:rPr kumimoji="1" lang="ja-JP" altLang="en-US" smtClean="0"/>
              <a:t>‹#›</a:t>
            </a:fld>
            <a:endParaRPr kumimoji="1" lang="ja-JP" altLang="en-US"/>
          </a:p>
        </p:txBody>
      </p:sp>
    </p:spTree>
    <p:extLst>
      <p:ext uri="{BB962C8B-B14F-4D97-AF65-F5344CB8AC3E}">
        <p14:creationId xmlns:p14="http://schemas.microsoft.com/office/powerpoint/2010/main" val="4072655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6FC18E8-0E78-4E1A-B76D-E44D04E8641E}" type="datetimeFigureOut">
              <a:rPr kumimoji="1" lang="ja-JP" altLang="en-US" smtClean="0"/>
              <a:t>2020/5/7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3401D0-B199-4AF4-879C-AC8C79D426CA}" type="slidenum">
              <a:rPr kumimoji="1" lang="ja-JP" altLang="en-US" smtClean="0"/>
              <a:t>‹#›</a:t>
            </a:fld>
            <a:endParaRPr kumimoji="1" lang="ja-JP" altLang="en-US"/>
          </a:p>
        </p:txBody>
      </p:sp>
    </p:spTree>
    <p:extLst>
      <p:ext uri="{BB962C8B-B14F-4D97-AF65-F5344CB8AC3E}">
        <p14:creationId xmlns:p14="http://schemas.microsoft.com/office/powerpoint/2010/main" val="58633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6FC18E8-0E78-4E1A-B76D-E44D04E8641E}" type="datetimeFigureOut">
              <a:rPr kumimoji="1" lang="ja-JP" altLang="en-US" smtClean="0"/>
              <a:t>2020/5/7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83401D0-B199-4AF4-879C-AC8C79D426CA}" type="slidenum">
              <a:rPr kumimoji="1" lang="ja-JP" altLang="en-US" smtClean="0"/>
              <a:t>‹#›</a:t>
            </a:fld>
            <a:endParaRPr kumimoji="1" lang="ja-JP" altLang="en-US"/>
          </a:p>
        </p:txBody>
      </p:sp>
    </p:spTree>
    <p:extLst>
      <p:ext uri="{BB962C8B-B14F-4D97-AF65-F5344CB8AC3E}">
        <p14:creationId xmlns:p14="http://schemas.microsoft.com/office/powerpoint/2010/main" val="73536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6FC18E8-0E78-4E1A-B76D-E44D04E8641E}" type="datetimeFigureOut">
              <a:rPr kumimoji="1" lang="ja-JP" altLang="en-US" smtClean="0"/>
              <a:t>2020/5/7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83401D0-B199-4AF4-879C-AC8C79D426CA}" type="slidenum">
              <a:rPr kumimoji="1" lang="ja-JP" altLang="en-US" smtClean="0"/>
              <a:t>‹#›</a:t>
            </a:fld>
            <a:endParaRPr kumimoji="1" lang="ja-JP" altLang="en-US"/>
          </a:p>
        </p:txBody>
      </p:sp>
    </p:spTree>
    <p:extLst>
      <p:ext uri="{BB962C8B-B14F-4D97-AF65-F5344CB8AC3E}">
        <p14:creationId xmlns:p14="http://schemas.microsoft.com/office/powerpoint/2010/main" val="3477199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FC18E8-0E78-4E1A-B76D-E44D04E8641E}" type="datetimeFigureOut">
              <a:rPr kumimoji="1" lang="ja-JP" altLang="en-US" smtClean="0"/>
              <a:t>2020/5/7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83401D0-B199-4AF4-879C-AC8C79D426CA}" type="slidenum">
              <a:rPr kumimoji="1" lang="ja-JP" altLang="en-US" smtClean="0"/>
              <a:t>‹#›</a:t>
            </a:fld>
            <a:endParaRPr kumimoji="1" lang="ja-JP" altLang="en-US"/>
          </a:p>
        </p:txBody>
      </p:sp>
    </p:spTree>
    <p:extLst>
      <p:ext uri="{BB962C8B-B14F-4D97-AF65-F5344CB8AC3E}">
        <p14:creationId xmlns:p14="http://schemas.microsoft.com/office/powerpoint/2010/main" val="356286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FC18E8-0E78-4E1A-B76D-E44D04E8641E}" type="datetimeFigureOut">
              <a:rPr kumimoji="1" lang="ja-JP" altLang="en-US" smtClean="0"/>
              <a:t>2020/5/7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3401D0-B199-4AF4-879C-AC8C79D426CA}" type="slidenum">
              <a:rPr kumimoji="1" lang="ja-JP" altLang="en-US" smtClean="0"/>
              <a:t>‹#›</a:t>
            </a:fld>
            <a:endParaRPr kumimoji="1" lang="ja-JP" altLang="en-US"/>
          </a:p>
        </p:txBody>
      </p:sp>
    </p:spTree>
    <p:extLst>
      <p:ext uri="{BB962C8B-B14F-4D97-AF65-F5344CB8AC3E}">
        <p14:creationId xmlns:p14="http://schemas.microsoft.com/office/powerpoint/2010/main" val="3049306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FC18E8-0E78-4E1A-B76D-E44D04E8641E}" type="datetimeFigureOut">
              <a:rPr kumimoji="1" lang="ja-JP" altLang="en-US" smtClean="0"/>
              <a:t>2020/5/7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3401D0-B199-4AF4-879C-AC8C79D426CA}" type="slidenum">
              <a:rPr kumimoji="1" lang="ja-JP" altLang="en-US" smtClean="0"/>
              <a:t>‹#›</a:t>
            </a:fld>
            <a:endParaRPr kumimoji="1" lang="ja-JP" altLang="en-US"/>
          </a:p>
        </p:txBody>
      </p:sp>
    </p:spTree>
    <p:extLst>
      <p:ext uri="{BB962C8B-B14F-4D97-AF65-F5344CB8AC3E}">
        <p14:creationId xmlns:p14="http://schemas.microsoft.com/office/powerpoint/2010/main" val="1605195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C18E8-0E78-4E1A-B76D-E44D04E8641E}" type="datetimeFigureOut">
              <a:rPr kumimoji="1" lang="ja-JP" altLang="en-US" smtClean="0"/>
              <a:t>2020/5/7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401D0-B199-4AF4-879C-AC8C79D426CA}" type="slidenum">
              <a:rPr kumimoji="1" lang="ja-JP" altLang="en-US" smtClean="0"/>
              <a:t>‹#›</a:t>
            </a:fld>
            <a:endParaRPr kumimoji="1" lang="ja-JP" altLang="en-US"/>
          </a:p>
        </p:txBody>
      </p:sp>
    </p:spTree>
    <p:extLst>
      <p:ext uri="{BB962C8B-B14F-4D97-AF65-F5344CB8AC3E}">
        <p14:creationId xmlns:p14="http://schemas.microsoft.com/office/powerpoint/2010/main" val="3073614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吹き出し 15"/>
          <p:cNvSpPr/>
          <p:nvPr/>
        </p:nvSpPr>
        <p:spPr>
          <a:xfrm>
            <a:off x="1203665" y="2894996"/>
            <a:ext cx="7712509" cy="2070054"/>
          </a:xfrm>
          <a:prstGeom prst="wedgeRectCallout">
            <a:avLst>
              <a:gd name="adj1" fmla="val -56371"/>
              <a:gd name="adj2" fmla="val -28523"/>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1060106" y="870530"/>
            <a:ext cx="7976390" cy="927332"/>
          </a:xfrm>
          <a:prstGeom prst="wedgeRectCallout">
            <a:avLst>
              <a:gd name="adj1" fmla="val -54842"/>
              <a:gd name="adj2" fmla="val -1659"/>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0" y="0"/>
            <a:ext cx="9144000" cy="764704"/>
          </a:xfrm>
          <a:prstGeom prst="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3188448" y="13090"/>
            <a:ext cx="2767104" cy="646331"/>
          </a:xfrm>
          <a:prstGeom prst="rect">
            <a:avLst/>
          </a:prstGeom>
          <a:noFill/>
        </p:spPr>
        <p:txBody>
          <a:bodyPr wrap="none" rtlCol="0">
            <a:spAutoFit/>
          </a:bodyPr>
          <a:lstStyle/>
          <a:p>
            <a:r>
              <a:rPr lang="ja-JP" altLang="en-US" sz="3600" dirty="0" smtClean="0">
                <a:latin typeface="HGP創英角ﾎﾟｯﾌﾟ体" panose="040B0A00000000000000" pitchFamily="50" charset="-128"/>
                <a:ea typeface="HGP創英角ﾎﾟｯﾌﾟ体" panose="040B0A00000000000000" pitchFamily="50" charset="-128"/>
              </a:rPr>
              <a:t>だえき（つば</a:t>
            </a:r>
            <a:r>
              <a:rPr lang="ja-JP" altLang="en-US" sz="3600" dirty="0">
                <a:latin typeface="HGP創英角ﾎﾟｯﾌﾟ体" panose="040B0A00000000000000" pitchFamily="50" charset="-128"/>
                <a:ea typeface="HGP創英角ﾎﾟｯﾌﾟ体" panose="040B0A00000000000000" pitchFamily="50" charset="-128"/>
              </a:rPr>
              <a:t>）</a:t>
            </a:r>
            <a:endParaRPr lang="en-US" altLang="ja-JP" sz="3600" dirty="0" smtClean="0">
              <a:latin typeface="HGP創英角ﾎﾟｯﾌﾟ体" panose="040B0A00000000000000" pitchFamily="50" charset="-128"/>
              <a:ea typeface="HGP創英角ﾎﾟｯﾌﾟ体" panose="040B0A00000000000000" pitchFamily="50" charset="-128"/>
            </a:endParaRPr>
          </a:p>
        </p:txBody>
      </p:sp>
      <p:sp>
        <p:nvSpPr>
          <p:cNvPr id="4" name="テキスト ボックス 3"/>
          <p:cNvSpPr txBox="1"/>
          <p:nvPr/>
        </p:nvSpPr>
        <p:spPr>
          <a:xfrm>
            <a:off x="1248089" y="2924944"/>
            <a:ext cx="7668086" cy="2569934"/>
          </a:xfrm>
          <a:prstGeom prst="rect">
            <a:avLst/>
          </a:prstGeom>
          <a:noFill/>
          <a:ln>
            <a:noFill/>
          </a:ln>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「だえき」って、１</a:t>
            </a:r>
            <a:r>
              <a:rPr kumimoji="1" lang="ja-JP" altLang="en-US" sz="2800" dirty="0" smtClean="0">
                <a:latin typeface="HG丸ｺﾞｼｯｸM-PRO" panose="020F0600000000000000" pitchFamily="50" charset="-128"/>
                <a:ea typeface="HG丸ｺﾞｼｯｸM-PRO" panose="020F0600000000000000" pitchFamily="50" charset="-128"/>
              </a:rPr>
              <a:t>日にどのくらい出る？</a:t>
            </a:r>
            <a:endParaRPr kumimoji="1" lang="en-US" altLang="ja-JP" sz="2800" dirty="0" smtClean="0">
              <a:latin typeface="HG丸ｺﾞｼｯｸM-PRO" panose="020F0600000000000000" pitchFamily="50" charset="-128"/>
              <a:ea typeface="HG丸ｺﾞｼｯｸM-PRO" panose="020F0600000000000000" pitchFamily="50" charset="-128"/>
            </a:endParaRPr>
          </a:p>
          <a:p>
            <a:pPr marL="449263">
              <a:lnSpc>
                <a:spcPts val="4200"/>
              </a:lnSpc>
            </a:pPr>
            <a:r>
              <a:rPr lang="ja-JP" altLang="en-US" sz="2800" dirty="0" smtClean="0">
                <a:latin typeface="HG丸ｺﾞｼｯｸM-PRO" panose="020F0600000000000000" pitchFamily="50" charset="-128"/>
                <a:ea typeface="HG丸ｺﾞｼｯｸM-PRO" panose="020F0600000000000000" pitchFamily="50" charset="-128"/>
              </a:rPr>
              <a:t>①コップ１</a:t>
            </a:r>
            <a:r>
              <a:rPr lang="ja-JP" altLang="en-US" sz="2800" dirty="0" err="1" smtClean="0">
                <a:latin typeface="HG丸ｺﾞｼｯｸM-PRO" panose="020F0600000000000000" pitchFamily="50" charset="-128"/>
                <a:ea typeface="HG丸ｺﾞｼｯｸM-PRO" panose="020F0600000000000000" pitchFamily="50" charset="-128"/>
              </a:rPr>
              <a:t>ぱい</a:t>
            </a:r>
            <a:endParaRPr lang="en-US" altLang="ja-JP" sz="2800" dirty="0" smtClean="0">
              <a:latin typeface="HG丸ｺﾞｼｯｸM-PRO" panose="020F0600000000000000" pitchFamily="50" charset="-128"/>
              <a:ea typeface="HG丸ｺﾞｼｯｸM-PRO" panose="020F0600000000000000" pitchFamily="50" charset="-128"/>
            </a:endParaRPr>
          </a:p>
          <a:p>
            <a:pPr marL="449263">
              <a:lnSpc>
                <a:spcPts val="4200"/>
              </a:lnSpc>
            </a:pPr>
            <a:r>
              <a:rPr kumimoji="1" lang="ja-JP" altLang="en-US" sz="2800" dirty="0" smtClean="0">
                <a:latin typeface="HG丸ｺﾞｼｯｸM-PRO" panose="020F0600000000000000" pitchFamily="50" charset="-128"/>
                <a:ea typeface="HG丸ｺﾞｼｯｸM-PRO" panose="020F0600000000000000" pitchFamily="50" charset="-128"/>
              </a:rPr>
              <a:t>②</a:t>
            </a:r>
            <a:r>
              <a:rPr kumimoji="1" lang="en-US" altLang="ja-JP" sz="2800" dirty="0" smtClean="0">
                <a:latin typeface="HG丸ｺﾞｼｯｸM-PRO" panose="020F0600000000000000" pitchFamily="50" charset="-128"/>
                <a:ea typeface="HG丸ｺﾞｼｯｸM-PRO" panose="020F0600000000000000" pitchFamily="50" charset="-128"/>
              </a:rPr>
              <a:t>500ml</a:t>
            </a:r>
            <a:r>
              <a:rPr kumimoji="1" lang="ja-JP" altLang="en-US" sz="2800" dirty="0" smtClean="0">
                <a:latin typeface="HG丸ｺﾞｼｯｸM-PRO" panose="020F0600000000000000" pitchFamily="50" charset="-128"/>
                <a:ea typeface="HG丸ｺﾞｼｯｸM-PRO" panose="020F0600000000000000" pitchFamily="50" charset="-128"/>
              </a:rPr>
              <a:t>ペットボトル </a:t>
            </a:r>
            <a:r>
              <a:rPr kumimoji="1" lang="en-US" altLang="ja-JP" sz="2800" dirty="0" smtClean="0">
                <a:latin typeface="HG丸ｺﾞｼｯｸM-PRO" panose="020F0600000000000000" pitchFamily="50" charset="-128"/>
                <a:ea typeface="HG丸ｺﾞｼｯｸM-PRO" panose="020F0600000000000000" pitchFamily="50" charset="-128"/>
              </a:rPr>
              <a:t>1</a:t>
            </a:r>
            <a:r>
              <a:rPr kumimoji="1" lang="ja-JP" altLang="en-US" sz="2800" dirty="0" smtClean="0">
                <a:latin typeface="HG丸ｺﾞｼｯｸM-PRO" panose="020F0600000000000000" pitchFamily="50" charset="-128"/>
                <a:ea typeface="HG丸ｺﾞｼｯｸM-PRO" panose="020F0600000000000000" pitchFamily="50" charset="-128"/>
              </a:rPr>
              <a:t>本</a:t>
            </a:r>
            <a:endParaRPr kumimoji="1" lang="en-US" altLang="ja-JP" sz="2800" dirty="0" smtClean="0">
              <a:latin typeface="HG丸ｺﾞｼｯｸM-PRO" panose="020F0600000000000000" pitchFamily="50" charset="-128"/>
              <a:ea typeface="HG丸ｺﾞｼｯｸM-PRO" panose="020F0600000000000000" pitchFamily="50" charset="-128"/>
            </a:endParaRPr>
          </a:p>
          <a:p>
            <a:pPr marL="449263">
              <a:lnSpc>
                <a:spcPts val="4200"/>
              </a:lnSpc>
            </a:pPr>
            <a:r>
              <a:rPr lang="ja-JP" altLang="en-US" sz="2800" dirty="0" smtClean="0">
                <a:latin typeface="HG丸ｺﾞｼｯｸM-PRO" panose="020F0600000000000000" pitchFamily="50" charset="-128"/>
                <a:ea typeface="HG丸ｺﾞｼｯｸM-PRO" panose="020F0600000000000000" pitchFamily="50" charset="-128"/>
              </a:rPr>
              <a:t>③</a:t>
            </a:r>
            <a:r>
              <a:rPr lang="en-US" altLang="ja-JP" sz="2800" dirty="0">
                <a:latin typeface="HG丸ｺﾞｼｯｸM-PRO" panose="020F0600000000000000" pitchFamily="50" charset="-128"/>
                <a:ea typeface="HG丸ｺﾞｼｯｸM-PRO" panose="020F0600000000000000" pitchFamily="50" charset="-128"/>
              </a:rPr>
              <a:t>500ml</a:t>
            </a:r>
            <a:r>
              <a:rPr lang="ja-JP" altLang="en-US" sz="2800" dirty="0" smtClean="0">
                <a:latin typeface="HG丸ｺﾞｼｯｸM-PRO" panose="020F0600000000000000" pitchFamily="50" charset="-128"/>
                <a:ea typeface="HG丸ｺﾞｼｯｸM-PRO" panose="020F0600000000000000" pitchFamily="50" charset="-128"/>
              </a:rPr>
              <a:t>ペットボトル </a:t>
            </a:r>
            <a:r>
              <a:rPr lang="en-US" altLang="ja-JP" sz="2800" dirty="0" smtClean="0">
                <a:latin typeface="HG丸ｺﾞｼｯｸM-PRO" panose="020F0600000000000000" pitchFamily="50" charset="-128"/>
                <a:ea typeface="HG丸ｺﾞｼｯｸM-PRO" panose="020F0600000000000000" pitchFamily="50" charset="-128"/>
              </a:rPr>
              <a:t>2</a:t>
            </a:r>
            <a:r>
              <a:rPr lang="ja-JP" altLang="en-US" sz="2800" dirty="0" smtClean="0">
                <a:latin typeface="HG丸ｺﾞｼｯｸM-PRO" panose="020F0600000000000000" pitchFamily="50" charset="-128"/>
                <a:ea typeface="HG丸ｺﾞｼｯｸM-PRO" panose="020F0600000000000000" pitchFamily="50" charset="-128"/>
              </a:rPr>
              <a:t>～３本</a:t>
            </a:r>
            <a:endParaRPr lang="en-US" altLang="ja-JP" sz="28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98" y="2996952"/>
            <a:ext cx="810965" cy="932144"/>
          </a:xfrm>
          <a:prstGeom prst="rect">
            <a:avLst/>
          </a:prstGeom>
        </p:spPr>
      </p:pic>
      <p:sp>
        <p:nvSpPr>
          <p:cNvPr id="6" name="テキスト ボックス 5"/>
          <p:cNvSpPr txBox="1"/>
          <p:nvPr/>
        </p:nvSpPr>
        <p:spPr>
          <a:xfrm>
            <a:off x="958110" y="5159396"/>
            <a:ext cx="8209336" cy="1764586"/>
          </a:xfrm>
          <a:prstGeom prst="rect">
            <a:avLst/>
          </a:prstGeom>
          <a:noFill/>
          <a:ln>
            <a:noFill/>
          </a:ln>
        </p:spPr>
        <p:txBody>
          <a:bodyPr wrap="square" rtlCol="0">
            <a:spAutoFit/>
          </a:bodyPr>
          <a:lstStyle/>
          <a:p>
            <a:pPr>
              <a:lnSpc>
                <a:spcPct val="150000"/>
              </a:lnSpc>
            </a:pPr>
            <a:r>
              <a:rPr lang="ja-JP" altLang="en-US" sz="2800" dirty="0" smtClean="0">
                <a:latin typeface="HG丸ｺﾞｼｯｸM-PRO" panose="020F0600000000000000" pitchFamily="50" charset="-128"/>
                <a:ea typeface="HG丸ｺﾞｼｯｸM-PRO" panose="020F0600000000000000" pitchFamily="50" charset="-128"/>
              </a:rPr>
              <a:t>正解は、③</a:t>
            </a:r>
            <a:r>
              <a:rPr lang="en-US" altLang="ja-JP" sz="2800" dirty="0" smtClean="0">
                <a:latin typeface="HG丸ｺﾞｼｯｸM-PRO" panose="020F0600000000000000" pitchFamily="50" charset="-128"/>
                <a:ea typeface="HG丸ｺﾞｼｯｸM-PRO" panose="020F0600000000000000" pitchFamily="50" charset="-128"/>
              </a:rPr>
              <a:t>500ml</a:t>
            </a:r>
            <a:r>
              <a:rPr lang="ja-JP" altLang="en-US" sz="2800" dirty="0" smtClean="0">
                <a:latin typeface="HG丸ｺﾞｼｯｸM-PRO" panose="020F0600000000000000" pitchFamily="50" charset="-128"/>
                <a:ea typeface="HG丸ｺﾞｼｯｸM-PRO" panose="020F0600000000000000" pitchFamily="50" charset="-128"/>
              </a:rPr>
              <a:t>ペットボトル２～３本です。</a:t>
            </a:r>
            <a:endParaRPr lang="en-US" altLang="ja-JP" sz="2800" dirty="0" smtClean="0">
              <a:latin typeface="HG丸ｺﾞｼｯｸM-PRO" panose="020F0600000000000000" pitchFamily="50" charset="-128"/>
              <a:ea typeface="HG丸ｺﾞｼｯｸM-PRO" panose="020F0600000000000000" pitchFamily="50" charset="-128"/>
            </a:endParaRPr>
          </a:p>
          <a:p>
            <a:pPr>
              <a:lnSpc>
                <a:spcPts val="4000"/>
              </a:lnSpc>
            </a:pPr>
            <a:r>
              <a:rPr kumimoji="1" lang="ja-JP" altLang="en-US" sz="2800" dirty="0" smtClean="0">
                <a:latin typeface="HG丸ｺﾞｼｯｸM-PRO" panose="020F0600000000000000" pitchFamily="50" charset="-128"/>
                <a:ea typeface="HG丸ｺﾞｼｯｸM-PRO" panose="020F0600000000000000" pitchFamily="50" charset="-128"/>
              </a:rPr>
              <a:t>よくか</a:t>
            </a:r>
            <a:r>
              <a:rPr lang="ja-JP" altLang="en-US" sz="2800" dirty="0" smtClean="0">
                <a:latin typeface="HG丸ｺﾞｼｯｸM-PRO" panose="020F0600000000000000" pitchFamily="50" charset="-128"/>
                <a:ea typeface="HG丸ｺﾞｼｯｸM-PRO" panose="020F0600000000000000" pitchFamily="50" charset="-128"/>
              </a:rPr>
              <a:t>むと</a:t>
            </a:r>
            <a:r>
              <a:rPr lang="ja-JP" altLang="en-US" sz="2800" dirty="0">
                <a:latin typeface="HG丸ｺﾞｼｯｸM-PRO" panose="020F0600000000000000" pitchFamily="50" charset="-128"/>
                <a:ea typeface="HG丸ｺﾞｼｯｸM-PRO" panose="020F0600000000000000" pitchFamily="50" charset="-128"/>
              </a:rPr>
              <a:t>口</a:t>
            </a:r>
            <a:r>
              <a:rPr lang="ja-JP" altLang="en-US" sz="2800" dirty="0" smtClean="0">
                <a:latin typeface="HG丸ｺﾞｼｯｸM-PRO" panose="020F0600000000000000" pitchFamily="50" charset="-128"/>
                <a:ea typeface="HG丸ｺﾞｼｯｸM-PRO" panose="020F0600000000000000" pitchFamily="50" charset="-128"/>
              </a:rPr>
              <a:t>がよく動き</a:t>
            </a:r>
            <a:r>
              <a:rPr kumimoji="1" lang="ja-JP" altLang="en-US" sz="2800" dirty="0" smtClean="0">
                <a:latin typeface="HG丸ｺﾞｼｯｸM-PRO" panose="020F0600000000000000" pitchFamily="50" charset="-128"/>
                <a:ea typeface="HG丸ｺﾞｼｯｸM-PRO" panose="020F0600000000000000" pitchFamily="50" charset="-128"/>
              </a:rPr>
              <a:t>、「だえき」がたくさん出てきます。</a:t>
            </a:r>
            <a:endParaRPr kumimoji="1" lang="ja-JP" altLang="en-US" sz="2800" dirty="0">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l="10383" t="654" r="24375" b="40161"/>
          <a:stretch/>
        </p:blipFill>
        <p:spPr>
          <a:xfrm flipH="1">
            <a:off x="123968" y="5126025"/>
            <a:ext cx="810697" cy="926511"/>
          </a:xfrm>
          <a:prstGeom prst="rect">
            <a:avLst/>
          </a:prstGeom>
        </p:spPr>
      </p:pic>
      <p:sp>
        <p:nvSpPr>
          <p:cNvPr id="12" name="テキスト ボックス 11"/>
          <p:cNvSpPr txBox="1"/>
          <p:nvPr/>
        </p:nvSpPr>
        <p:spPr>
          <a:xfrm>
            <a:off x="1187624" y="1027744"/>
            <a:ext cx="7848872" cy="556884"/>
          </a:xfrm>
          <a:prstGeom prst="rect">
            <a:avLst/>
          </a:prstGeom>
          <a:noFill/>
          <a:ln>
            <a:noFill/>
          </a:ln>
        </p:spPr>
        <p:txBody>
          <a:bodyPr wrap="square" rtlCol="0">
            <a:spAutoFit/>
          </a:bodyPr>
          <a:lstStyle/>
          <a:p>
            <a:pPr>
              <a:lnSpc>
                <a:spcPts val="4200"/>
              </a:lnSpc>
            </a:pPr>
            <a:r>
              <a:rPr lang="ja-JP" altLang="en-US" sz="2800" dirty="0" smtClean="0">
                <a:latin typeface="HG丸ｺﾞｼｯｸM-PRO" panose="020F0600000000000000" pitchFamily="50" charset="-128"/>
                <a:ea typeface="HG丸ｺﾞｼｯｸM-PRO" panose="020F0600000000000000" pitchFamily="50" charset="-128"/>
              </a:rPr>
              <a:t>お口を閉じて、舌をよく動かしてみてください。</a:t>
            </a:r>
            <a:endParaRPr lang="en-US" altLang="ja-JP" sz="2800" dirty="0" smtClean="0">
              <a:latin typeface="HG丸ｺﾞｼｯｸM-PRO" panose="020F0600000000000000" pitchFamily="50" charset="-128"/>
              <a:ea typeface="HG丸ｺﾞｼｯｸM-PRO" panose="020F0600000000000000" pitchFamily="50" charset="-128"/>
            </a:endParaRPr>
          </a:p>
        </p:txBody>
      </p:sp>
      <p:pic>
        <p:nvPicPr>
          <p:cNvPr id="13" name="図 12"/>
          <p:cNvPicPr>
            <a:picLocks noChangeAspect="1"/>
          </p:cNvPicPr>
          <p:nvPr/>
        </p:nvPicPr>
        <p:blipFill rotWithShape="1">
          <a:blip r:embed="rId4" cstate="print">
            <a:extLst>
              <a:ext uri="{28A0092B-C50C-407E-A947-70E740481C1C}">
                <a14:useLocalDpi xmlns:a14="http://schemas.microsoft.com/office/drawing/2010/main" val="0"/>
              </a:ext>
            </a:extLst>
          </a:blip>
          <a:srcRect l="10383" t="654" r="24375" b="40161"/>
          <a:stretch/>
        </p:blipFill>
        <p:spPr>
          <a:xfrm flipH="1">
            <a:off x="123968" y="923449"/>
            <a:ext cx="810697" cy="926511"/>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401" y="1988840"/>
            <a:ext cx="722047" cy="770868"/>
          </a:xfrm>
          <a:prstGeom prst="rect">
            <a:avLst/>
          </a:prstGeom>
        </p:spPr>
      </p:pic>
      <p:sp>
        <p:nvSpPr>
          <p:cNvPr id="15" name="テキスト ボックス 14"/>
          <p:cNvSpPr txBox="1"/>
          <p:nvPr/>
        </p:nvSpPr>
        <p:spPr>
          <a:xfrm>
            <a:off x="1942196" y="2042522"/>
            <a:ext cx="5294100" cy="523220"/>
          </a:xfrm>
          <a:prstGeom prst="rect">
            <a:avLst/>
          </a:prstGeom>
          <a:solidFill>
            <a:schemeClr val="bg1"/>
          </a:solidFill>
          <a:ln>
            <a:noFill/>
          </a:ln>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「だえき」がたくさん出てくる</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4143030" y="5663574"/>
            <a:ext cx="723275"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うご　</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971600" y="5061738"/>
            <a:ext cx="902811"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せいか</a:t>
            </a:r>
            <a:r>
              <a:rPr lang="ja-JP" altLang="en-US" sz="1400" dirty="0">
                <a:latin typeface="HG丸ｺﾞｼｯｸM-PRO" panose="020F0600000000000000" pitchFamily="50" charset="-128"/>
                <a:ea typeface="HG丸ｺﾞｼｯｸM-PRO" panose="020F0600000000000000" pitchFamily="50" charset="-128"/>
              </a:rPr>
              <a:t>い</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1523479" y="874391"/>
            <a:ext cx="4132863"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くち　　 と　　　　　　  した　　　　　　うご</a:t>
            </a:r>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2808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P spid="6" grpId="0"/>
      <p:bldP spid="15" grpId="0" animBg="1"/>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吹き出し 9"/>
          <p:cNvSpPr/>
          <p:nvPr/>
        </p:nvSpPr>
        <p:spPr>
          <a:xfrm>
            <a:off x="1259419" y="1203457"/>
            <a:ext cx="6983138" cy="736898"/>
          </a:xfrm>
          <a:prstGeom prst="wedgeRectCallout">
            <a:avLst>
              <a:gd name="adj1" fmla="val -54842"/>
              <a:gd name="adj2" fmla="val -1659"/>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0" y="0"/>
            <a:ext cx="9144000" cy="764704"/>
          </a:xfrm>
          <a:prstGeom prst="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3369271" y="59186"/>
            <a:ext cx="1459054" cy="646331"/>
          </a:xfrm>
          <a:prstGeom prst="rect">
            <a:avLst/>
          </a:prstGeom>
          <a:noFill/>
        </p:spPr>
        <p:txBody>
          <a:bodyPr wrap="none" rtlCol="0">
            <a:spAutoFit/>
          </a:bodyPr>
          <a:lstStyle/>
          <a:p>
            <a:r>
              <a:rPr lang="ja-JP" altLang="en-US" sz="3600" dirty="0" smtClean="0">
                <a:latin typeface="HGP創英角ﾎﾟｯﾌﾟ体" panose="040B0A00000000000000" pitchFamily="50" charset="-128"/>
                <a:ea typeface="HGP創英角ﾎﾟｯﾌﾟ体" panose="040B0A00000000000000" pitchFamily="50" charset="-128"/>
              </a:rPr>
              <a:t>だえき</a:t>
            </a:r>
            <a:endParaRPr kumimoji="1" lang="ja-JP" altLang="en-US" sz="3600" dirty="0">
              <a:latin typeface="HGP創英角ﾎﾟｯﾌﾟ体" panose="040B0A00000000000000" pitchFamily="50" charset="-128"/>
              <a:ea typeface="HGP創英角ﾎﾟｯﾌﾟ体" panose="040B0A00000000000000"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52" y="1115024"/>
            <a:ext cx="810965" cy="932144"/>
          </a:xfrm>
          <a:prstGeom prst="rect">
            <a:avLst/>
          </a:prstGeom>
        </p:spPr>
      </p:pic>
      <p:sp>
        <p:nvSpPr>
          <p:cNvPr id="12" name="テキスト ボックス 11"/>
          <p:cNvSpPr txBox="1"/>
          <p:nvPr/>
        </p:nvSpPr>
        <p:spPr>
          <a:xfrm>
            <a:off x="1475655" y="1321604"/>
            <a:ext cx="6790757" cy="523220"/>
          </a:xfrm>
          <a:prstGeom prst="rect">
            <a:avLst/>
          </a:prstGeom>
          <a:noFill/>
          <a:ln>
            <a:noFill/>
          </a:ln>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「だえき」が足りないと、どうなるの</a:t>
            </a:r>
            <a:r>
              <a:rPr kumimoji="1" lang="ja-JP" altLang="en-US" sz="2800" dirty="0" smtClean="0">
                <a:latin typeface="HG丸ｺﾞｼｯｸM-PRO" panose="020F0600000000000000" pitchFamily="50" charset="-128"/>
                <a:ea typeface="HG丸ｺﾞｼｯｸM-PRO" panose="020F0600000000000000" pitchFamily="50" charset="-128"/>
              </a:rPr>
              <a:t>？</a:t>
            </a:r>
            <a:endParaRPr kumimoji="1" lang="ja-JP" altLang="en-US" sz="2800" dirty="0">
              <a:latin typeface="HG丸ｺﾞｼｯｸM-PRO" panose="020F0600000000000000" pitchFamily="50" charset="-128"/>
              <a:ea typeface="HG丸ｺﾞｼｯｸM-PRO" panose="020F0600000000000000" pitchFamily="50" charset="-128"/>
            </a:endParaRPr>
          </a:p>
        </p:txBody>
      </p:sp>
      <p:pic>
        <p:nvPicPr>
          <p:cNvPr id="13" name="図 12"/>
          <p:cNvPicPr>
            <a:picLocks noChangeAspect="1"/>
          </p:cNvPicPr>
          <p:nvPr/>
        </p:nvPicPr>
        <p:blipFill rotWithShape="1">
          <a:blip r:embed="rId4" cstate="print">
            <a:extLst>
              <a:ext uri="{28A0092B-C50C-407E-A947-70E740481C1C}">
                <a14:useLocalDpi xmlns:a14="http://schemas.microsoft.com/office/drawing/2010/main" val="0"/>
              </a:ext>
            </a:extLst>
          </a:blip>
          <a:srcRect l="10383" t="654" r="24375" b="40161"/>
          <a:stretch/>
        </p:blipFill>
        <p:spPr>
          <a:xfrm flipH="1">
            <a:off x="96952" y="5119149"/>
            <a:ext cx="1071119" cy="1224136"/>
          </a:xfrm>
          <a:prstGeom prst="rect">
            <a:avLst/>
          </a:prstGeom>
        </p:spPr>
      </p:pic>
      <p:sp>
        <p:nvSpPr>
          <p:cNvPr id="15" name="テキスト ボックス 14"/>
          <p:cNvSpPr txBox="1"/>
          <p:nvPr/>
        </p:nvSpPr>
        <p:spPr>
          <a:xfrm>
            <a:off x="971600" y="2250014"/>
            <a:ext cx="7992888" cy="3970318"/>
          </a:xfrm>
          <a:prstGeom prst="rect">
            <a:avLst/>
          </a:prstGeom>
          <a:solidFill>
            <a:schemeClr val="bg1"/>
          </a:solidFill>
          <a:ln>
            <a:noFill/>
          </a:ln>
        </p:spPr>
        <p:txBody>
          <a:bodyPr wrap="square" rtlCol="0">
            <a:spAutoFit/>
          </a:bodyPr>
          <a:lstStyle/>
          <a:p>
            <a:pPr>
              <a:lnSpc>
                <a:spcPct val="150000"/>
              </a:lnSpc>
            </a:pPr>
            <a:r>
              <a:rPr lang="ja-JP" altLang="en-US" sz="2800" dirty="0" smtClean="0">
                <a:latin typeface="HG丸ｺﾞｼｯｸM-PRO" panose="020F0600000000000000" pitchFamily="50" charset="-128"/>
                <a:ea typeface="HG丸ｺﾞｼｯｸM-PRO" panose="020F0600000000000000" pitchFamily="50" charset="-128"/>
              </a:rPr>
              <a:t>食べ物を食べにくい</a:t>
            </a:r>
            <a:endParaRPr kumimoji="1" lang="en-US" altLang="ja-JP" sz="28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800" dirty="0">
                <a:latin typeface="HG丸ｺﾞｼｯｸM-PRO" panose="020F0600000000000000" pitchFamily="50" charset="-128"/>
                <a:ea typeface="HG丸ｺﾞｼｯｸM-PRO" panose="020F0600000000000000" pitchFamily="50" charset="-128"/>
              </a:rPr>
              <a:t>お</a:t>
            </a:r>
            <a:r>
              <a:rPr lang="ja-JP" altLang="en-US" sz="2800" dirty="0" smtClean="0">
                <a:latin typeface="HG丸ｺﾞｼｯｸM-PRO" panose="020F0600000000000000" pitchFamily="50" charset="-128"/>
                <a:ea typeface="HG丸ｺﾞｼｯｸM-PRO" panose="020F0600000000000000" pitchFamily="50" charset="-128"/>
              </a:rPr>
              <a:t>話しにくい</a:t>
            </a:r>
            <a:endParaRPr lang="en-US" altLang="ja-JP" sz="28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800" dirty="0" smtClean="0">
                <a:latin typeface="HG丸ｺﾞｼｯｸM-PRO" panose="020F0600000000000000" pitchFamily="50" charset="-128"/>
                <a:ea typeface="HG丸ｺﾞｼｯｸM-PRO" panose="020F0600000000000000" pitchFamily="50" charset="-128"/>
              </a:rPr>
              <a:t>口の</a:t>
            </a:r>
            <a:r>
              <a:rPr lang="ja-JP" altLang="en-US" sz="2800" dirty="0">
                <a:latin typeface="HG丸ｺﾞｼｯｸM-PRO" panose="020F0600000000000000" pitchFamily="50" charset="-128"/>
                <a:ea typeface="HG丸ｺﾞｼｯｸM-PRO" panose="020F0600000000000000" pitchFamily="50" charset="-128"/>
              </a:rPr>
              <a:t>中</a:t>
            </a:r>
            <a:r>
              <a:rPr lang="ja-JP" altLang="en-US" sz="2800" dirty="0" smtClean="0">
                <a:latin typeface="HG丸ｺﾞｼｯｸM-PRO" panose="020F0600000000000000" pitchFamily="50" charset="-128"/>
                <a:ea typeface="HG丸ｺﾞｼｯｸM-PRO" panose="020F0600000000000000" pitchFamily="50" charset="-128"/>
              </a:rPr>
              <a:t>がきずつきやすくなる</a:t>
            </a:r>
            <a:endParaRPr lang="en-US" altLang="ja-JP" sz="28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800" dirty="0">
                <a:latin typeface="HG丸ｺﾞｼｯｸM-PRO" panose="020F0600000000000000" pitchFamily="50" charset="-128"/>
                <a:ea typeface="HG丸ｺﾞｼｯｸM-PRO" panose="020F0600000000000000" pitchFamily="50" charset="-128"/>
              </a:rPr>
              <a:t>口の中に汚れがたまりやすく</a:t>
            </a:r>
            <a:r>
              <a:rPr lang="ja-JP" altLang="en-US" sz="2800" dirty="0" smtClean="0">
                <a:latin typeface="HG丸ｺﾞｼｯｸM-PRO" panose="020F0600000000000000" pitchFamily="50" charset="-128"/>
                <a:ea typeface="HG丸ｺﾞｼｯｸM-PRO" panose="020F0600000000000000" pitchFamily="50" charset="-128"/>
              </a:rPr>
              <a:t>なる</a:t>
            </a:r>
            <a:endParaRPr lang="en-US" altLang="ja-JP" sz="2800" dirty="0" smtClean="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2800" dirty="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などなど</a:t>
            </a:r>
            <a:endParaRPr kumimoji="1" lang="en-US" altLang="ja-JP" sz="24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6408267" y="4961200"/>
            <a:ext cx="2808312" cy="1708160"/>
          </a:xfrm>
          <a:prstGeom prst="rect">
            <a:avLst/>
          </a:prstGeom>
          <a:noFill/>
        </p:spPr>
        <p:txBody>
          <a:bodyPr wrap="square" rtlCol="0">
            <a:spAutoFit/>
          </a:bodyPr>
          <a:lstStyle/>
          <a:p>
            <a:pPr>
              <a:lnSpc>
                <a:spcPts val="4200"/>
              </a:lnSpc>
            </a:pPr>
            <a:r>
              <a:rPr kumimoji="1" lang="ja-JP" altLang="en-US" sz="2800" dirty="0" smtClean="0">
                <a:latin typeface="HG丸ｺﾞｼｯｸM-PRO" panose="020F0600000000000000" pitchFamily="50" charset="-128"/>
                <a:ea typeface="HG丸ｺﾞｼｯｸM-PRO" panose="020F0600000000000000" pitchFamily="50" charset="-128"/>
              </a:rPr>
              <a:t>むし歯</a:t>
            </a:r>
            <a:endParaRPr kumimoji="1" lang="en-US" altLang="ja-JP" sz="2800" dirty="0" smtClean="0">
              <a:latin typeface="HG丸ｺﾞｼｯｸM-PRO" panose="020F0600000000000000" pitchFamily="50" charset="-128"/>
              <a:ea typeface="HG丸ｺﾞｼｯｸM-PRO" panose="020F0600000000000000" pitchFamily="50" charset="-128"/>
            </a:endParaRPr>
          </a:p>
          <a:p>
            <a:pPr>
              <a:lnSpc>
                <a:spcPts val="4200"/>
              </a:lnSpc>
            </a:pPr>
            <a:r>
              <a:rPr kumimoji="1" lang="ja-JP" altLang="en-US" sz="2800" dirty="0" smtClean="0">
                <a:latin typeface="HG丸ｺﾞｼｯｸM-PRO" panose="020F0600000000000000" pitchFamily="50" charset="-128"/>
                <a:ea typeface="HG丸ｺﾞｼｯｸM-PRO" panose="020F0600000000000000" pitchFamily="50" charset="-128"/>
              </a:rPr>
              <a:t>歯周病</a:t>
            </a:r>
            <a:endParaRPr kumimoji="1" lang="en-US" altLang="ja-JP" sz="2800" dirty="0" smtClean="0">
              <a:latin typeface="HG丸ｺﾞｼｯｸM-PRO" panose="020F0600000000000000" pitchFamily="50" charset="-128"/>
              <a:ea typeface="HG丸ｺﾞｼｯｸM-PRO" panose="020F0600000000000000" pitchFamily="50" charset="-128"/>
            </a:endParaRPr>
          </a:p>
          <a:p>
            <a:pPr>
              <a:lnSpc>
                <a:spcPts val="4200"/>
              </a:lnSpc>
            </a:pPr>
            <a:r>
              <a:rPr lang="ja-JP" altLang="en-US" sz="2800" dirty="0" smtClean="0">
                <a:latin typeface="HG丸ｺﾞｼｯｸM-PRO" panose="020F0600000000000000" pitchFamily="50" charset="-128"/>
                <a:ea typeface="HG丸ｺﾞｼｯｸM-PRO" panose="020F0600000000000000" pitchFamily="50" charset="-128"/>
              </a:rPr>
              <a:t>口臭</a:t>
            </a:r>
            <a:r>
              <a:rPr lang="ja-JP" altLang="en-US" dirty="0" smtClean="0">
                <a:latin typeface="HG丸ｺﾞｼｯｸM-PRO" panose="020F0600000000000000" pitchFamily="50" charset="-128"/>
                <a:ea typeface="HG丸ｺﾞｼｯｸM-PRO" panose="020F0600000000000000" pitchFamily="50" charset="-128"/>
              </a:rPr>
              <a:t>（口のにおい）</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17" name="図 16"/>
          <p:cNvPicPr>
            <a:picLocks noChangeAspect="1"/>
          </p:cNvPicPr>
          <p:nvPr/>
        </p:nvPicPr>
        <p:blipFill rotWithShape="1">
          <a:blip r:embed="rId5" cstate="print">
            <a:extLst>
              <a:ext uri="{28A0092B-C50C-407E-A947-70E740481C1C}">
                <a14:useLocalDpi xmlns:a14="http://schemas.microsoft.com/office/drawing/2010/main" val="0"/>
              </a:ext>
            </a:extLst>
          </a:blip>
          <a:srcRect l="11447" t="1700" r="12615" b="20601"/>
          <a:stretch/>
        </p:blipFill>
        <p:spPr>
          <a:xfrm>
            <a:off x="5693222" y="3350428"/>
            <a:ext cx="715045" cy="814051"/>
          </a:xfrm>
          <a:prstGeom prst="rect">
            <a:avLst/>
          </a:prstGeom>
        </p:spPr>
      </p:pic>
      <p:sp>
        <p:nvSpPr>
          <p:cNvPr id="19" name="テキスト ボックス 18"/>
          <p:cNvSpPr txBox="1"/>
          <p:nvPr/>
        </p:nvSpPr>
        <p:spPr>
          <a:xfrm>
            <a:off x="1207875" y="2829412"/>
            <a:ext cx="723275"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はなし</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2411760" y="4120443"/>
            <a:ext cx="543739"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よご</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6467454" y="5373959"/>
            <a:ext cx="1441420"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ししゅう</a:t>
            </a:r>
            <a:r>
              <a:rPr lang="ja-JP" altLang="en-US" sz="1400" dirty="0" err="1" smtClean="0">
                <a:latin typeface="HG丸ｺﾞｼｯｸM-PRO" panose="020F0600000000000000" pitchFamily="50" charset="-128"/>
                <a:ea typeface="HG丸ｺﾞｼｯｸM-PRO" panose="020F0600000000000000" pitchFamily="50" charset="-128"/>
              </a:rPr>
              <a:t>びょう</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6431290" y="5922173"/>
            <a:ext cx="1082348"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こうしゅう</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3707904" y="1182696"/>
            <a:ext cx="364202"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1077318" y="2204052"/>
            <a:ext cx="1141659"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た　　</a:t>
            </a:r>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もの</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7" name="屈折矢印 6"/>
          <p:cNvSpPr/>
          <p:nvPr/>
        </p:nvSpPr>
        <p:spPr>
          <a:xfrm flipV="1">
            <a:off x="6483612" y="4422604"/>
            <a:ext cx="680676" cy="52897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641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19" grpId="0"/>
      <p:bldP spid="20" grpId="0"/>
      <p:bldP spid="23" grpId="0"/>
      <p:bldP spid="24" grpId="0"/>
      <p:bldP spid="22"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36254" y="1196752"/>
            <a:ext cx="5509634" cy="2196000"/>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6820" y="2511024"/>
            <a:ext cx="1128257" cy="1029535"/>
          </a:xfrm>
          <a:prstGeom prst="rect">
            <a:avLst/>
          </a:prstGeom>
        </p:spPr>
      </p:pic>
      <p:sp>
        <p:nvSpPr>
          <p:cNvPr id="4" name="正方形/長方形 3"/>
          <p:cNvSpPr/>
          <p:nvPr/>
        </p:nvSpPr>
        <p:spPr>
          <a:xfrm>
            <a:off x="0" y="0"/>
            <a:ext cx="9144000" cy="764704"/>
          </a:xfrm>
          <a:prstGeom prst="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3138708" y="133871"/>
            <a:ext cx="3108543" cy="646331"/>
          </a:xfrm>
          <a:prstGeom prst="rect">
            <a:avLst/>
          </a:prstGeom>
          <a:noFill/>
        </p:spPr>
        <p:txBody>
          <a:bodyPr wrap="none" rtlCol="0">
            <a:spAutoFit/>
          </a:bodyPr>
          <a:lstStyle/>
          <a:p>
            <a:r>
              <a:rPr lang="ja-JP" altLang="en-US" sz="3600" dirty="0" err="1" smtClean="0">
                <a:latin typeface="HGP創英角ﾎﾟｯﾌﾟ体" panose="040B0A00000000000000" pitchFamily="50" charset="-128"/>
                <a:ea typeface="HGP創英角ﾎﾟｯﾌﾟ体" panose="040B0A00000000000000" pitchFamily="50" charset="-128"/>
              </a:rPr>
              <a:t>だえ</a:t>
            </a:r>
            <a:r>
              <a:rPr lang="ja-JP" altLang="en-US" sz="3600" dirty="0" err="1">
                <a:latin typeface="HGP創英角ﾎﾟｯﾌﾟ体" panose="040B0A00000000000000" pitchFamily="50" charset="-128"/>
                <a:ea typeface="HGP創英角ﾎﾟｯﾌﾟ体" panose="040B0A00000000000000" pitchFamily="50" charset="-128"/>
              </a:rPr>
              <a:t>き</a:t>
            </a:r>
            <a:r>
              <a:rPr lang="ja-JP" altLang="en-US" sz="3600" dirty="0" err="1" smtClean="0">
                <a:latin typeface="HGP創英角ﾎﾟｯﾌﾟ体" panose="040B0A00000000000000" pitchFamily="50" charset="-128"/>
                <a:ea typeface="HGP創英角ﾎﾟｯﾌﾟ体" panose="040B0A00000000000000" pitchFamily="50" charset="-128"/>
              </a:rPr>
              <a:t>の</a:t>
            </a:r>
            <a:r>
              <a:rPr lang="ja-JP" altLang="en-US" sz="3600" dirty="0" smtClean="0">
                <a:latin typeface="HGP創英角ﾎﾟｯﾌﾟ体" panose="040B0A00000000000000" pitchFamily="50" charset="-128"/>
                <a:ea typeface="HGP創英角ﾎﾟｯﾌﾟ体" panose="040B0A00000000000000" pitchFamily="50" charset="-128"/>
              </a:rPr>
              <a:t>役わり</a:t>
            </a:r>
            <a:endParaRPr kumimoji="1" lang="ja-JP" altLang="en-US" sz="3600" dirty="0">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218651" y="1321144"/>
            <a:ext cx="6369573" cy="2031325"/>
          </a:xfrm>
          <a:prstGeom prst="rect">
            <a:avLst/>
          </a:prstGeom>
          <a:noFill/>
          <a:ln>
            <a:noFill/>
          </a:ln>
        </p:spPr>
        <p:txBody>
          <a:bodyPr wrap="square" rtlCol="0">
            <a:spAutoFit/>
          </a:bodyPr>
          <a:lstStyle/>
          <a:p>
            <a:pPr>
              <a:lnSpc>
                <a:spcPct val="150000"/>
              </a:lnSpc>
            </a:pPr>
            <a:r>
              <a:rPr lang="ja-JP" altLang="en-US" sz="2800" dirty="0">
                <a:latin typeface="HG丸ｺﾞｼｯｸM-PRO" panose="020F0600000000000000" pitchFamily="50" charset="-128"/>
                <a:ea typeface="HG丸ｺﾞｼｯｸM-PRO" panose="020F0600000000000000" pitchFamily="50" charset="-128"/>
              </a:rPr>
              <a:t>♦口の中を</a:t>
            </a:r>
            <a:r>
              <a:rPr lang="ja-JP" altLang="en-US" sz="2800" dirty="0" smtClean="0">
                <a:latin typeface="HG丸ｺﾞｼｯｸM-PRO" panose="020F0600000000000000" pitchFamily="50" charset="-128"/>
                <a:ea typeface="HG丸ｺﾞｼｯｸM-PRO" panose="020F0600000000000000" pitchFamily="50" charset="-128"/>
              </a:rPr>
              <a:t>洗い流す</a:t>
            </a:r>
            <a:endParaRPr lang="en-US" altLang="ja-JP" sz="28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800" dirty="0">
                <a:latin typeface="HG丸ｺﾞｼｯｸM-PRO" panose="020F0600000000000000" pitchFamily="50" charset="-128"/>
                <a:ea typeface="HG丸ｺﾞｼｯｸM-PRO" panose="020F0600000000000000" pitchFamily="50" charset="-128"/>
              </a:rPr>
              <a:t>♦口</a:t>
            </a:r>
            <a:r>
              <a:rPr lang="ja-JP" altLang="en-US" sz="2800" dirty="0" smtClean="0">
                <a:latin typeface="HG丸ｺﾞｼｯｸM-PRO" panose="020F0600000000000000" pitchFamily="50" charset="-128"/>
                <a:ea typeface="HG丸ｺﾞｼｯｸM-PRO" panose="020F0600000000000000" pitchFamily="50" charset="-128"/>
              </a:rPr>
              <a:t>の中の環境</a:t>
            </a:r>
            <a:r>
              <a:rPr lang="en-US" altLang="ja-JP" sz="2800" dirty="0" smtClean="0">
                <a:latin typeface="HG丸ｺﾞｼｯｸM-PRO" panose="020F0600000000000000" pitchFamily="50" charset="-128"/>
                <a:ea typeface="HG丸ｺﾞｼｯｸM-PRO" panose="020F0600000000000000" pitchFamily="50" charset="-128"/>
              </a:rPr>
              <a:t>(pH)</a:t>
            </a:r>
            <a:r>
              <a:rPr lang="ja-JP" altLang="en-US" sz="2800" dirty="0" smtClean="0">
                <a:latin typeface="HG丸ｺﾞｼｯｸM-PRO" panose="020F0600000000000000" pitchFamily="50" charset="-128"/>
                <a:ea typeface="HG丸ｺﾞｼｯｸM-PRO" panose="020F0600000000000000" pitchFamily="50" charset="-128"/>
              </a:rPr>
              <a:t>を</a:t>
            </a:r>
            <a:r>
              <a:rPr lang="ja-JP" altLang="en-US" sz="2800" dirty="0">
                <a:latin typeface="HG丸ｺﾞｼｯｸM-PRO" panose="020F0600000000000000" pitchFamily="50" charset="-128"/>
                <a:ea typeface="HG丸ｺﾞｼｯｸM-PRO" panose="020F0600000000000000" pitchFamily="50" charset="-128"/>
              </a:rPr>
              <a:t>一定に</a:t>
            </a:r>
            <a:r>
              <a:rPr lang="ja-JP" altLang="en-US" sz="2800" dirty="0" smtClean="0">
                <a:latin typeface="HG丸ｺﾞｼｯｸM-PRO" panose="020F0600000000000000" pitchFamily="50" charset="-128"/>
                <a:ea typeface="HG丸ｺﾞｼｯｸM-PRO" panose="020F0600000000000000" pitchFamily="50" charset="-128"/>
              </a:rPr>
              <a:t>保つ</a:t>
            </a:r>
            <a:endParaRPr lang="en-US" altLang="ja-JP" sz="28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800" dirty="0">
                <a:latin typeface="HG丸ｺﾞｼｯｸM-PRO" panose="020F0600000000000000" pitchFamily="50" charset="-128"/>
                <a:ea typeface="HG丸ｺﾞｼｯｸM-PRO" panose="020F0600000000000000" pitchFamily="50" charset="-128"/>
              </a:rPr>
              <a:t>♦</a:t>
            </a:r>
            <a:r>
              <a:rPr kumimoji="1" lang="ja-JP" altLang="en-US" sz="2800" dirty="0" smtClean="0">
                <a:latin typeface="HG丸ｺﾞｼｯｸM-PRO" panose="020F0600000000000000" pitchFamily="50" charset="-128"/>
                <a:ea typeface="HG丸ｺﾞｼｯｸM-PRO" panose="020F0600000000000000" pitchFamily="50" charset="-128"/>
              </a:rPr>
              <a:t>酸でとけかけた歯を</a:t>
            </a:r>
            <a:r>
              <a:rPr lang="ja-JP" altLang="en-US" sz="2800" dirty="0">
                <a:latin typeface="HG丸ｺﾞｼｯｸM-PRO" panose="020F0600000000000000" pitchFamily="50" charset="-128"/>
                <a:ea typeface="HG丸ｺﾞｼｯｸM-PRO" panose="020F0600000000000000" pitchFamily="50" charset="-128"/>
              </a:rPr>
              <a:t>元</a:t>
            </a:r>
            <a:r>
              <a:rPr kumimoji="1" lang="ja-JP" altLang="en-US" sz="2800" dirty="0" smtClean="0">
                <a:latin typeface="HG丸ｺﾞｼｯｸM-PRO" panose="020F0600000000000000" pitchFamily="50" charset="-128"/>
                <a:ea typeface="HG丸ｺﾞｼｯｸM-PRO" panose="020F0600000000000000" pitchFamily="50" charset="-128"/>
              </a:rPr>
              <a:t>にもどす</a:t>
            </a:r>
            <a:endParaRPr kumimoji="1" lang="en-US" altLang="ja-JP" sz="2800" dirty="0" smtClean="0">
              <a:latin typeface="HG丸ｺﾞｼｯｸM-PRO" panose="020F0600000000000000" pitchFamily="50" charset="-128"/>
              <a:ea typeface="HG丸ｺﾞｼｯｸM-PRO" panose="020F0600000000000000" pitchFamily="50" charset="-128"/>
            </a:endParaRPr>
          </a:p>
        </p:txBody>
      </p:sp>
      <p:pic>
        <p:nvPicPr>
          <p:cNvPr id="17" name="図 16"/>
          <p:cNvPicPr>
            <a:picLocks noChangeAspect="1"/>
          </p:cNvPicPr>
          <p:nvPr/>
        </p:nvPicPr>
        <p:blipFill rotWithShape="1">
          <a:blip r:embed="rId4" cstate="print">
            <a:extLst>
              <a:ext uri="{28A0092B-C50C-407E-A947-70E740481C1C}">
                <a14:useLocalDpi xmlns:a14="http://schemas.microsoft.com/office/drawing/2010/main" val="0"/>
              </a:ext>
            </a:extLst>
          </a:blip>
          <a:srcRect l="10383" t="654" r="24375" b="40161"/>
          <a:stretch/>
        </p:blipFill>
        <p:spPr>
          <a:xfrm flipH="1">
            <a:off x="2267744" y="24050"/>
            <a:ext cx="648072" cy="740654"/>
          </a:xfrm>
          <a:prstGeom prst="rect">
            <a:avLst/>
          </a:prstGeom>
        </p:spPr>
      </p:pic>
      <p:sp>
        <p:nvSpPr>
          <p:cNvPr id="2" name="右矢印 1"/>
          <p:cNvSpPr/>
          <p:nvPr/>
        </p:nvSpPr>
        <p:spPr>
          <a:xfrm>
            <a:off x="5754949" y="1879510"/>
            <a:ext cx="582385" cy="792088"/>
          </a:xfrm>
          <a:prstGeom prs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967542" y="1276863"/>
            <a:ext cx="1261884"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あら　　なが</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3833800" y="1903392"/>
            <a:ext cx="1620957"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いって</a:t>
            </a:r>
            <a:r>
              <a:rPr lang="ja-JP" altLang="en-US" sz="1400" dirty="0">
                <a:latin typeface="HG丸ｺﾞｼｯｸM-PRO" panose="020F0600000000000000" pitchFamily="50" charset="-128"/>
                <a:ea typeface="HG丸ｺﾞｼｯｸM-PRO" panose="020F0600000000000000" pitchFamily="50" charset="-128"/>
              </a:rPr>
              <a:t>い</a:t>
            </a:r>
            <a:r>
              <a:rPr lang="ja-JP" altLang="en-US" sz="1400" dirty="0" smtClean="0">
                <a:latin typeface="HG丸ｺﾞｼｯｸM-PRO" panose="020F0600000000000000" pitchFamily="50" charset="-128"/>
                <a:ea typeface="HG丸ｺﾞｼｯｸM-PRO" panose="020F0600000000000000" pitchFamily="50" charset="-128"/>
              </a:rPr>
              <a:t>　　</a:t>
            </a:r>
            <a:r>
              <a:rPr lang="ja-JP" altLang="en-US" sz="1400" dirty="0" err="1">
                <a:latin typeface="HG丸ｺﾞｼｯｸM-PRO" panose="020F0600000000000000" pitchFamily="50" charset="-128"/>
                <a:ea typeface="HG丸ｺﾞｼｯｸM-PRO" panose="020F0600000000000000" pitchFamily="50" charset="-128"/>
              </a:rPr>
              <a:t>た</a:t>
            </a:r>
            <a:r>
              <a:rPr lang="ja-JP" altLang="en-US" sz="1400" dirty="0" err="1" smtClean="0">
                <a:latin typeface="HG丸ｺﾞｼｯｸM-PRO" panose="020F0600000000000000" pitchFamily="50" charset="-128"/>
                <a:ea typeface="HG丸ｺﾞｼｯｸM-PRO" panose="020F0600000000000000" pitchFamily="50" charset="-128"/>
              </a:rPr>
              <a:t>も</a:t>
            </a:r>
            <a:endParaRPr lang="en-US" altLang="ja-JP" sz="1400" dirty="0" smtClean="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568522" y="2585912"/>
            <a:ext cx="3355406"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さん　　 　　　　　　　　　　は　　 </a:t>
            </a:r>
            <a:endParaRPr lang="en-US" altLang="ja-JP" sz="1400" dirty="0" smtClean="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692316" y="4437112"/>
            <a:ext cx="2278188"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の　　　　　　　　  たす</a:t>
            </a:r>
            <a:endParaRPr lang="en-US" altLang="ja-JP" sz="1400" dirty="0" smtClean="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605446" y="5701194"/>
            <a:ext cx="1261884"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あじ　　かん</a:t>
            </a:r>
            <a:endParaRPr lang="en-US" altLang="ja-JP" sz="1400" dirty="0" smtClean="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6426775" y="1340768"/>
            <a:ext cx="2808312" cy="1785104"/>
          </a:xfrm>
          <a:prstGeom prst="rect">
            <a:avLst/>
          </a:prstGeom>
          <a:noFill/>
        </p:spPr>
        <p:txBody>
          <a:bodyPr wrap="square" rtlCol="0">
            <a:spAutoFit/>
          </a:bodyPr>
          <a:lstStyle/>
          <a:p>
            <a:pPr>
              <a:lnSpc>
                <a:spcPts val="4400"/>
              </a:lnSpc>
            </a:pPr>
            <a:r>
              <a:rPr kumimoji="1" lang="ja-JP" altLang="en-US" sz="2800" dirty="0" smtClean="0">
                <a:latin typeface="HG丸ｺﾞｼｯｸM-PRO" panose="020F0600000000000000" pitchFamily="50" charset="-128"/>
                <a:ea typeface="HG丸ｺﾞｼｯｸM-PRO" panose="020F0600000000000000" pitchFamily="50" charset="-128"/>
              </a:rPr>
              <a:t>むし歯</a:t>
            </a:r>
            <a:endParaRPr kumimoji="1" lang="en-US" altLang="ja-JP" sz="2800" dirty="0" smtClean="0">
              <a:latin typeface="HG丸ｺﾞｼｯｸM-PRO" panose="020F0600000000000000" pitchFamily="50" charset="-128"/>
              <a:ea typeface="HG丸ｺﾞｼｯｸM-PRO" panose="020F0600000000000000" pitchFamily="50" charset="-128"/>
            </a:endParaRPr>
          </a:p>
          <a:p>
            <a:pPr>
              <a:lnSpc>
                <a:spcPts val="4400"/>
              </a:lnSpc>
            </a:pPr>
            <a:r>
              <a:rPr kumimoji="1" lang="ja-JP" altLang="en-US" sz="2800" dirty="0" smtClean="0">
                <a:latin typeface="HG丸ｺﾞｼｯｸM-PRO" panose="020F0600000000000000" pitchFamily="50" charset="-128"/>
                <a:ea typeface="HG丸ｺﾞｼｯｸM-PRO" panose="020F0600000000000000" pitchFamily="50" charset="-128"/>
              </a:rPr>
              <a:t>歯周病</a:t>
            </a:r>
            <a:endParaRPr kumimoji="1" lang="en-US" altLang="ja-JP" sz="2800" dirty="0" smtClean="0">
              <a:latin typeface="HG丸ｺﾞｼｯｸM-PRO" panose="020F0600000000000000" pitchFamily="50" charset="-128"/>
              <a:ea typeface="HG丸ｺﾞｼｯｸM-PRO" panose="020F0600000000000000" pitchFamily="50" charset="-128"/>
            </a:endParaRPr>
          </a:p>
          <a:p>
            <a:pPr>
              <a:lnSpc>
                <a:spcPts val="4400"/>
              </a:lnSpc>
            </a:pPr>
            <a:r>
              <a:rPr lang="ja-JP" altLang="en-US" sz="2800" dirty="0">
                <a:latin typeface="HG丸ｺﾞｼｯｸM-PRO" panose="020F0600000000000000" pitchFamily="50" charset="-128"/>
                <a:ea typeface="HG丸ｺﾞｼｯｸM-PRO" panose="020F0600000000000000" pitchFamily="50" charset="-128"/>
              </a:rPr>
              <a:t>口臭</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6485962" y="1785914"/>
            <a:ext cx="1441420"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ししゅう</a:t>
            </a:r>
            <a:r>
              <a:rPr lang="ja-JP" altLang="en-US" sz="1400" dirty="0" err="1" smtClean="0">
                <a:latin typeface="HG丸ｺﾞｼｯｸM-PRO" panose="020F0600000000000000" pitchFamily="50" charset="-128"/>
                <a:ea typeface="HG丸ｺﾞｼｯｸM-PRO" panose="020F0600000000000000" pitchFamily="50" charset="-128"/>
              </a:rPr>
              <a:t>びょう</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6417714" y="2368831"/>
            <a:ext cx="1082348"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こうしゅう</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1951380" y="1912697"/>
            <a:ext cx="1082348"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かんきょ</a:t>
            </a:r>
            <a:r>
              <a:rPr lang="ja-JP" altLang="en-US" sz="1400" dirty="0">
                <a:latin typeface="HG丸ｺﾞｼｯｸM-PRO" panose="020F0600000000000000" pitchFamily="50" charset="-128"/>
                <a:ea typeface="HG丸ｺﾞｼｯｸM-PRO" panose="020F0600000000000000" pitchFamily="50" charset="-128"/>
              </a:rPr>
              <a:t>う</a:t>
            </a:r>
            <a:endParaRPr lang="en-US" altLang="ja-JP" sz="1400" dirty="0" smtClean="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7759419" y="1907014"/>
            <a:ext cx="1565109" cy="656590"/>
          </a:xfrm>
          <a:prstGeom prst="rect">
            <a:avLst/>
          </a:prstGeom>
          <a:noFill/>
        </p:spPr>
        <p:txBody>
          <a:bodyPr wrap="square" rtlCol="0">
            <a:spAutoFit/>
          </a:bodyPr>
          <a:lstStyle/>
          <a:p>
            <a:pPr>
              <a:lnSpc>
                <a:spcPts val="4400"/>
              </a:lnSpc>
            </a:pPr>
            <a:r>
              <a:rPr kumimoji="1" lang="ja-JP" altLang="en-US" sz="2800" dirty="0" smtClean="0">
                <a:latin typeface="HG丸ｺﾞｼｯｸM-PRO" panose="020F0600000000000000" pitchFamily="50" charset="-128"/>
                <a:ea typeface="HG丸ｺﾞｼｯｸM-PRO" panose="020F0600000000000000" pitchFamily="50" charset="-128"/>
              </a:rPr>
              <a:t>の予防</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26" name="角丸四角形 25"/>
          <p:cNvSpPr/>
          <p:nvPr/>
        </p:nvSpPr>
        <p:spPr>
          <a:xfrm>
            <a:off x="263975" y="3707189"/>
            <a:ext cx="5766845" cy="2954656"/>
          </a:xfrm>
          <a:prstGeom prst="roundRect">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2391706" y="3760096"/>
            <a:ext cx="902811"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しょうか</a:t>
            </a:r>
            <a:endParaRPr lang="en-US" altLang="ja-JP" sz="1400" dirty="0" smtClean="0">
              <a:latin typeface="HG丸ｺﾞｼｯｸM-PRO" panose="020F0600000000000000" pitchFamily="50" charset="-128"/>
              <a:ea typeface="HG丸ｺﾞｼｯｸM-PRO" panose="020F0600000000000000" pitchFamily="50" charset="-128"/>
            </a:endParaRPr>
          </a:p>
        </p:txBody>
      </p:sp>
      <p:sp>
        <p:nvSpPr>
          <p:cNvPr id="28" name="右矢印 27"/>
          <p:cNvSpPr/>
          <p:nvPr/>
        </p:nvSpPr>
        <p:spPr>
          <a:xfrm>
            <a:off x="6046141" y="4820738"/>
            <a:ext cx="582385" cy="79208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6628526" y="3937284"/>
            <a:ext cx="2808312" cy="1140377"/>
          </a:xfrm>
          <a:prstGeom prst="rect">
            <a:avLst/>
          </a:prstGeom>
          <a:noFill/>
        </p:spPr>
        <p:txBody>
          <a:bodyPr wrap="square" rtlCol="0">
            <a:spAutoFit/>
          </a:bodyPr>
          <a:lstStyle/>
          <a:p>
            <a:pPr>
              <a:lnSpc>
                <a:spcPts val="4400"/>
              </a:lnSpc>
            </a:pPr>
            <a:r>
              <a:rPr kumimoji="1" lang="ja-JP" altLang="en-US" sz="2800" dirty="0" smtClean="0">
                <a:latin typeface="HG丸ｺﾞｼｯｸM-PRO" panose="020F0600000000000000" pitchFamily="50" charset="-128"/>
                <a:ea typeface="HG丸ｺﾞｼｯｸM-PRO" panose="020F0600000000000000" pitchFamily="50" charset="-128"/>
              </a:rPr>
              <a:t>楽しい食事</a:t>
            </a:r>
            <a:endParaRPr kumimoji="1" lang="en-US" altLang="ja-JP" sz="2800" dirty="0" smtClean="0">
              <a:latin typeface="HG丸ｺﾞｼｯｸM-PRO" panose="020F0600000000000000" pitchFamily="50" charset="-128"/>
              <a:ea typeface="HG丸ｺﾞｼｯｸM-PRO" panose="020F0600000000000000" pitchFamily="50" charset="-128"/>
            </a:endParaRPr>
          </a:p>
          <a:p>
            <a:pPr>
              <a:lnSpc>
                <a:spcPts val="4400"/>
              </a:lnSpc>
            </a:pPr>
            <a:r>
              <a:rPr kumimoji="1" lang="ja-JP" altLang="en-US" sz="2800" dirty="0" smtClean="0">
                <a:latin typeface="HG丸ｺﾞｼｯｸM-PRO" panose="020F0600000000000000" pitchFamily="50" charset="-128"/>
                <a:ea typeface="HG丸ｺﾞｼｯｸM-PRO" panose="020F0600000000000000" pitchFamily="50" charset="-128"/>
              </a:rPr>
              <a:t>元気な体</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30" name="テキスト ボックス 29"/>
          <p:cNvSpPr txBox="1"/>
          <p:nvPr/>
        </p:nvSpPr>
        <p:spPr>
          <a:xfrm>
            <a:off x="254156" y="3645024"/>
            <a:ext cx="6369573" cy="2893100"/>
          </a:xfrm>
          <a:prstGeom prst="rect">
            <a:avLst/>
          </a:prstGeom>
          <a:noFill/>
          <a:ln>
            <a:noFill/>
          </a:ln>
        </p:spPr>
        <p:txBody>
          <a:bodyPr wrap="square" rtlCol="0">
            <a:spAutoFit/>
          </a:bodyPr>
          <a:lstStyle/>
          <a:p>
            <a:pPr>
              <a:lnSpc>
                <a:spcPct val="200000"/>
              </a:lnSpc>
            </a:pPr>
            <a:r>
              <a:rPr lang="ja-JP" altLang="en-US" sz="2800" dirty="0">
                <a:latin typeface="HG丸ｺﾞｼｯｸM-PRO" panose="020F0600000000000000" pitchFamily="50" charset="-128"/>
                <a:ea typeface="HG丸ｺﾞｼｯｸM-PRO" panose="020F0600000000000000" pitchFamily="50" charset="-128"/>
              </a:rPr>
              <a:t>♦食べもの</a:t>
            </a:r>
            <a:r>
              <a:rPr lang="ja-JP" altLang="en-US" sz="2800" dirty="0" smtClean="0">
                <a:latin typeface="HG丸ｺﾞｼｯｸM-PRO" panose="020F0600000000000000" pitchFamily="50" charset="-128"/>
                <a:ea typeface="HG丸ｺﾞｼｯｸM-PRO" panose="020F0600000000000000" pitchFamily="50" charset="-128"/>
              </a:rPr>
              <a:t>の消化をよくする</a:t>
            </a:r>
            <a:endParaRPr lang="en-US" altLang="ja-JP" sz="28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800" dirty="0">
                <a:latin typeface="HG丸ｺﾞｼｯｸM-PRO" panose="020F0600000000000000" pitchFamily="50" charset="-128"/>
                <a:ea typeface="HG丸ｺﾞｼｯｸM-PRO" panose="020F0600000000000000" pitchFamily="50" charset="-128"/>
              </a:rPr>
              <a:t>♦飲みこみを</a:t>
            </a:r>
            <a:r>
              <a:rPr lang="ja-JP" altLang="en-US" sz="2800" dirty="0" smtClean="0">
                <a:latin typeface="HG丸ｺﾞｼｯｸM-PRO" panose="020F0600000000000000" pitchFamily="50" charset="-128"/>
                <a:ea typeface="HG丸ｺﾞｼｯｸM-PRO" panose="020F0600000000000000" pitchFamily="50" charset="-128"/>
              </a:rPr>
              <a:t>助ける</a:t>
            </a:r>
            <a:endParaRPr lang="en-US" altLang="ja-JP" sz="28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800" dirty="0">
                <a:latin typeface="HG丸ｺﾞｼｯｸM-PRO" panose="020F0600000000000000" pitchFamily="50" charset="-128"/>
                <a:ea typeface="HG丸ｺﾞｼｯｸM-PRO" panose="020F0600000000000000" pitchFamily="50" charset="-128"/>
              </a:rPr>
              <a:t>♦口</a:t>
            </a:r>
            <a:r>
              <a:rPr lang="ja-JP" altLang="en-US" sz="2800" dirty="0" smtClean="0">
                <a:latin typeface="HG丸ｺﾞｼｯｸM-PRO" panose="020F0600000000000000" pitchFamily="50" charset="-128"/>
                <a:ea typeface="HG丸ｺﾞｼｯｸM-PRO" panose="020F0600000000000000" pitchFamily="50" charset="-128"/>
              </a:rPr>
              <a:t>の</a:t>
            </a:r>
            <a:r>
              <a:rPr lang="ja-JP" altLang="en-US" sz="2800" dirty="0">
                <a:latin typeface="HG丸ｺﾞｼｯｸM-PRO" panose="020F0600000000000000" pitchFamily="50" charset="-128"/>
                <a:ea typeface="HG丸ｺﾞｼｯｸM-PRO" panose="020F0600000000000000" pitchFamily="50" charset="-128"/>
              </a:rPr>
              <a:t>中</a:t>
            </a:r>
            <a:r>
              <a:rPr lang="ja-JP" altLang="en-US" sz="2800" dirty="0" smtClean="0">
                <a:latin typeface="HG丸ｺﾞｼｯｸM-PRO" panose="020F0600000000000000" pitchFamily="50" charset="-128"/>
                <a:ea typeface="HG丸ｺﾞｼｯｸM-PRO" panose="020F0600000000000000" pitchFamily="50" charset="-128"/>
              </a:rPr>
              <a:t>をしめらせなめらか</a:t>
            </a:r>
            <a:r>
              <a:rPr lang="ja-JP" altLang="en-US" sz="2800" dirty="0">
                <a:latin typeface="HG丸ｺﾞｼｯｸM-PRO" panose="020F0600000000000000" pitchFamily="50" charset="-128"/>
                <a:ea typeface="HG丸ｺﾞｼｯｸM-PRO" panose="020F0600000000000000" pitchFamily="50" charset="-128"/>
              </a:rPr>
              <a:t>に</a:t>
            </a:r>
            <a:r>
              <a:rPr lang="ja-JP" altLang="en-US" sz="2800" dirty="0" smtClean="0">
                <a:latin typeface="HG丸ｺﾞｼｯｸM-PRO" panose="020F0600000000000000" pitchFamily="50" charset="-128"/>
                <a:ea typeface="HG丸ｺﾞｼｯｸM-PRO" panose="020F0600000000000000" pitchFamily="50" charset="-128"/>
              </a:rPr>
              <a:t>する</a:t>
            </a:r>
            <a:endParaRPr lang="en-US" altLang="ja-JP" sz="28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800" dirty="0">
                <a:latin typeface="HG丸ｺﾞｼｯｸM-PRO" panose="020F0600000000000000" pitchFamily="50" charset="-128"/>
                <a:ea typeface="HG丸ｺﾞｼｯｸM-PRO" panose="020F0600000000000000" pitchFamily="50" charset="-128"/>
              </a:rPr>
              <a:t>♦味を感じやすく</a:t>
            </a:r>
            <a:r>
              <a:rPr lang="ja-JP" altLang="en-US" sz="2800" dirty="0" smtClean="0">
                <a:latin typeface="HG丸ｺﾞｼｯｸM-PRO" panose="020F0600000000000000" pitchFamily="50" charset="-128"/>
                <a:ea typeface="HG丸ｺﾞｼｯｸM-PRO" panose="020F0600000000000000" pitchFamily="50" charset="-128"/>
              </a:rPr>
              <a:t>する</a:t>
            </a:r>
            <a:endParaRPr lang="en-US" altLang="ja-JP" sz="2800" dirty="0">
              <a:latin typeface="HG丸ｺﾞｼｯｸM-PRO" panose="020F0600000000000000" pitchFamily="50" charset="-128"/>
              <a:ea typeface="HG丸ｺﾞｼｯｸM-PRO" panose="020F0600000000000000" pitchFamily="50" charset="-128"/>
            </a:endParaRP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1038" y="4832063"/>
            <a:ext cx="1733490" cy="1894525"/>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7714" y="5155209"/>
            <a:ext cx="1248232" cy="1248232"/>
          </a:xfrm>
          <a:prstGeom prst="rect">
            <a:avLst/>
          </a:prstGeom>
        </p:spPr>
      </p:pic>
      <p:sp>
        <p:nvSpPr>
          <p:cNvPr id="31" name="テキスト ボックス 30"/>
          <p:cNvSpPr txBox="1"/>
          <p:nvPr/>
        </p:nvSpPr>
        <p:spPr>
          <a:xfrm>
            <a:off x="6633501" y="3791833"/>
            <a:ext cx="1980029" cy="307777"/>
          </a:xfrm>
          <a:prstGeom prst="rect">
            <a:avLst/>
          </a:prstGeom>
          <a:noFill/>
        </p:spPr>
        <p:txBody>
          <a:bodyPr wrap="none" rtlCol="0">
            <a:spAutoFit/>
          </a:bodyPr>
          <a:lstStyle/>
          <a:p>
            <a:r>
              <a:rPr lang="ja-JP" altLang="en-US" sz="1400" dirty="0" err="1" smtClean="0">
                <a:latin typeface="HG丸ｺﾞｼｯｸM-PRO" panose="020F0600000000000000" pitchFamily="50" charset="-128"/>
                <a:ea typeface="HG丸ｺﾞｼｯｸM-PRO" panose="020F0600000000000000" pitchFamily="50" charset="-128"/>
              </a:rPr>
              <a:t>たの</a:t>
            </a:r>
            <a:r>
              <a:rPr lang="ja-JP" altLang="en-US" sz="1400" dirty="0" smtClean="0">
                <a:latin typeface="HG丸ｺﾞｼｯｸM-PRO" panose="020F0600000000000000" pitchFamily="50" charset="-128"/>
                <a:ea typeface="HG丸ｺﾞｼｯｸM-PRO" panose="020F0600000000000000" pitchFamily="50" charset="-128"/>
              </a:rPr>
              <a:t>　　　　しょくじ</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32" name="テキスト ボックス 31"/>
          <p:cNvSpPr txBox="1"/>
          <p:nvPr/>
        </p:nvSpPr>
        <p:spPr>
          <a:xfrm>
            <a:off x="6662581" y="4409566"/>
            <a:ext cx="1680268"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げんき　　 からだ</a:t>
            </a:r>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436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repeatCount="500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repeatCount="500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par>
                                <p:cTn id="31" presetID="22" presetClass="entr" presetSubtype="8"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8"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P spid="23" grpId="0"/>
      <p:bldP spid="24" grpId="0"/>
      <p:bldP spid="25" grpId="0"/>
      <p:bldP spid="28" grpId="0" animBg="1"/>
      <p:bldP spid="29"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46158" t="22208" r="41244" b="11422"/>
          <a:stretch/>
        </p:blipFill>
        <p:spPr bwMode="auto">
          <a:xfrm>
            <a:off x="4377196" y="901661"/>
            <a:ext cx="762000" cy="5694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65345" t="23289" r="7696" b="59040"/>
          <a:stretch/>
        </p:blipFill>
        <p:spPr bwMode="auto">
          <a:xfrm>
            <a:off x="5364088" y="834384"/>
            <a:ext cx="2016224" cy="187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8026" t="58087" r="59304" b="23321"/>
          <a:stretch/>
        </p:blipFill>
        <p:spPr bwMode="auto">
          <a:xfrm>
            <a:off x="45545" y="3523905"/>
            <a:ext cx="2291073" cy="1849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9217" t="27828" r="57314" b="59487"/>
          <a:stretch/>
        </p:blipFill>
        <p:spPr bwMode="auto">
          <a:xfrm>
            <a:off x="-1" y="731664"/>
            <a:ext cx="2740395" cy="147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8026" t="78119" r="63975" b="4728"/>
          <a:stretch/>
        </p:blipFill>
        <p:spPr bwMode="auto">
          <a:xfrm>
            <a:off x="2085116" y="5033475"/>
            <a:ext cx="2131284" cy="1851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9217" t="40950" r="59569" b="42322"/>
          <a:stretch/>
        </p:blipFill>
        <p:spPr bwMode="auto">
          <a:xfrm>
            <a:off x="1806612" y="2206370"/>
            <a:ext cx="2555776" cy="1942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71230" t="41485" r="8229" b="41485"/>
          <a:stretch/>
        </p:blipFill>
        <p:spPr bwMode="auto">
          <a:xfrm>
            <a:off x="7217588" y="1780048"/>
            <a:ext cx="1924287" cy="226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61597" t="59174" r="8468" b="23230"/>
          <a:stretch/>
        </p:blipFill>
        <p:spPr bwMode="auto">
          <a:xfrm>
            <a:off x="5220072" y="3431598"/>
            <a:ext cx="2242452" cy="1869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66209" t="76623" r="8468" b="4727"/>
          <a:stretch/>
        </p:blipFill>
        <p:spPr bwMode="auto">
          <a:xfrm>
            <a:off x="6991755" y="4797152"/>
            <a:ext cx="1972733"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フリーフォーム 13"/>
          <p:cNvSpPr/>
          <p:nvPr/>
        </p:nvSpPr>
        <p:spPr>
          <a:xfrm>
            <a:off x="7213600" y="2319867"/>
            <a:ext cx="1794933" cy="101600"/>
          </a:xfrm>
          <a:custGeom>
            <a:avLst/>
            <a:gdLst>
              <a:gd name="connsiteX0" fmla="*/ 0 w 1794933"/>
              <a:gd name="connsiteY0" fmla="*/ 101600 h 101600"/>
              <a:gd name="connsiteX1" fmla="*/ 423333 w 1794933"/>
              <a:gd name="connsiteY1" fmla="*/ 0 h 101600"/>
              <a:gd name="connsiteX2" fmla="*/ 1794933 w 1794933"/>
              <a:gd name="connsiteY2" fmla="*/ 0 h 101600"/>
            </a:gdLst>
            <a:ahLst/>
            <a:cxnLst>
              <a:cxn ang="0">
                <a:pos x="connsiteX0" y="connsiteY0"/>
              </a:cxn>
              <a:cxn ang="0">
                <a:pos x="connsiteX1" y="connsiteY1"/>
              </a:cxn>
              <a:cxn ang="0">
                <a:pos x="connsiteX2" y="connsiteY2"/>
              </a:cxn>
            </a:cxnLst>
            <a:rect l="l" t="t" r="r" b="b"/>
            <a:pathLst>
              <a:path w="1794933" h="101600">
                <a:moveTo>
                  <a:pt x="0" y="101600"/>
                </a:moveTo>
                <a:lnTo>
                  <a:pt x="423333" y="0"/>
                </a:lnTo>
                <a:lnTo>
                  <a:pt x="1794933" y="0"/>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7874000" y="5181600"/>
            <a:ext cx="1202267" cy="16933"/>
          </a:xfrm>
          <a:custGeom>
            <a:avLst/>
            <a:gdLst>
              <a:gd name="connsiteX0" fmla="*/ 0 w 1202267"/>
              <a:gd name="connsiteY0" fmla="*/ 16933 h 16933"/>
              <a:gd name="connsiteX1" fmla="*/ 1202267 w 1202267"/>
              <a:gd name="connsiteY1" fmla="*/ 0 h 16933"/>
            </a:gdLst>
            <a:ahLst/>
            <a:cxnLst>
              <a:cxn ang="0">
                <a:pos x="connsiteX0" y="connsiteY0"/>
              </a:cxn>
              <a:cxn ang="0">
                <a:pos x="connsiteX1" y="connsiteY1"/>
              </a:cxn>
            </a:cxnLst>
            <a:rect l="l" t="t" r="r" b="b"/>
            <a:pathLst>
              <a:path w="1202267" h="16933">
                <a:moveTo>
                  <a:pt x="0" y="16933"/>
                </a:moveTo>
                <a:lnTo>
                  <a:pt x="1202267" y="0"/>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7162800" y="5334000"/>
            <a:ext cx="287867" cy="101600"/>
          </a:xfrm>
          <a:custGeom>
            <a:avLst/>
            <a:gdLst>
              <a:gd name="connsiteX0" fmla="*/ 0 w 287867"/>
              <a:gd name="connsiteY0" fmla="*/ 101600 h 101600"/>
              <a:gd name="connsiteX1" fmla="*/ 0 w 287867"/>
              <a:gd name="connsiteY1" fmla="*/ 50800 h 101600"/>
              <a:gd name="connsiteX2" fmla="*/ 287867 w 287867"/>
              <a:gd name="connsiteY2" fmla="*/ 0 h 101600"/>
            </a:gdLst>
            <a:ahLst/>
            <a:cxnLst>
              <a:cxn ang="0">
                <a:pos x="connsiteX0" y="connsiteY0"/>
              </a:cxn>
              <a:cxn ang="0">
                <a:pos x="connsiteX1" y="connsiteY1"/>
              </a:cxn>
              <a:cxn ang="0">
                <a:pos x="connsiteX2" y="connsiteY2"/>
              </a:cxn>
            </a:cxnLst>
            <a:rect l="l" t="t" r="r" b="b"/>
            <a:pathLst>
              <a:path w="287867" h="101600">
                <a:moveTo>
                  <a:pt x="0" y="101600"/>
                </a:moveTo>
                <a:lnTo>
                  <a:pt x="0" y="50800"/>
                </a:lnTo>
                <a:lnTo>
                  <a:pt x="287867" y="0"/>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5232400" y="3860800"/>
            <a:ext cx="1354667" cy="67733"/>
          </a:xfrm>
          <a:custGeom>
            <a:avLst/>
            <a:gdLst>
              <a:gd name="connsiteX0" fmla="*/ 0 w 1354667"/>
              <a:gd name="connsiteY0" fmla="*/ 67733 h 67733"/>
              <a:gd name="connsiteX1" fmla="*/ 355600 w 1354667"/>
              <a:gd name="connsiteY1" fmla="*/ 16933 h 67733"/>
              <a:gd name="connsiteX2" fmla="*/ 1354667 w 1354667"/>
              <a:gd name="connsiteY2" fmla="*/ 0 h 67733"/>
            </a:gdLst>
            <a:ahLst/>
            <a:cxnLst>
              <a:cxn ang="0">
                <a:pos x="connsiteX0" y="connsiteY0"/>
              </a:cxn>
              <a:cxn ang="0">
                <a:pos x="connsiteX1" y="connsiteY1"/>
              </a:cxn>
              <a:cxn ang="0">
                <a:pos x="connsiteX2" y="connsiteY2"/>
              </a:cxn>
            </a:cxnLst>
            <a:rect l="l" t="t" r="r" b="b"/>
            <a:pathLst>
              <a:path w="1354667" h="67733">
                <a:moveTo>
                  <a:pt x="0" y="67733"/>
                </a:moveTo>
                <a:lnTo>
                  <a:pt x="355600" y="16933"/>
                </a:lnTo>
                <a:lnTo>
                  <a:pt x="1354667" y="0"/>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1930400" y="762000"/>
            <a:ext cx="809994" cy="186267"/>
          </a:xfrm>
          <a:custGeom>
            <a:avLst/>
            <a:gdLst>
              <a:gd name="connsiteX0" fmla="*/ 0 w 745067"/>
              <a:gd name="connsiteY0" fmla="*/ 186267 h 186267"/>
              <a:gd name="connsiteX1" fmla="*/ 745067 w 745067"/>
              <a:gd name="connsiteY1" fmla="*/ 0 h 186267"/>
            </a:gdLst>
            <a:ahLst/>
            <a:cxnLst>
              <a:cxn ang="0">
                <a:pos x="connsiteX0" y="connsiteY0"/>
              </a:cxn>
              <a:cxn ang="0">
                <a:pos x="connsiteX1" y="connsiteY1"/>
              </a:cxn>
            </a:cxnLst>
            <a:rect l="l" t="t" r="r" b="b"/>
            <a:pathLst>
              <a:path w="745067" h="186267">
                <a:moveTo>
                  <a:pt x="0" y="186267"/>
                </a:moveTo>
                <a:lnTo>
                  <a:pt x="745067" y="0"/>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1862667" y="2556933"/>
            <a:ext cx="2404533" cy="389467"/>
          </a:xfrm>
          <a:custGeom>
            <a:avLst/>
            <a:gdLst>
              <a:gd name="connsiteX0" fmla="*/ 0 w 2404533"/>
              <a:gd name="connsiteY0" fmla="*/ 372534 h 389467"/>
              <a:gd name="connsiteX1" fmla="*/ 1540933 w 2404533"/>
              <a:gd name="connsiteY1" fmla="*/ 389467 h 389467"/>
              <a:gd name="connsiteX2" fmla="*/ 2404533 w 2404533"/>
              <a:gd name="connsiteY2" fmla="*/ 0 h 389467"/>
            </a:gdLst>
            <a:ahLst/>
            <a:cxnLst>
              <a:cxn ang="0">
                <a:pos x="connsiteX0" y="connsiteY0"/>
              </a:cxn>
              <a:cxn ang="0">
                <a:pos x="connsiteX1" y="connsiteY1"/>
              </a:cxn>
              <a:cxn ang="0">
                <a:pos x="connsiteX2" y="connsiteY2"/>
              </a:cxn>
            </a:cxnLst>
            <a:rect l="l" t="t" r="r" b="b"/>
            <a:pathLst>
              <a:path w="2404533" h="389467">
                <a:moveTo>
                  <a:pt x="0" y="372534"/>
                </a:moveTo>
                <a:lnTo>
                  <a:pt x="1540933" y="389467"/>
                </a:lnTo>
                <a:lnTo>
                  <a:pt x="2404533" y="0"/>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a:off x="135467" y="3928533"/>
            <a:ext cx="1608666" cy="0"/>
          </a:xfrm>
          <a:custGeom>
            <a:avLst/>
            <a:gdLst>
              <a:gd name="connsiteX0" fmla="*/ 0 w 1608666"/>
              <a:gd name="connsiteY0" fmla="*/ 0 h 0"/>
              <a:gd name="connsiteX1" fmla="*/ 1608666 w 1608666"/>
              <a:gd name="connsiteY1" fmla="*/ 0 h 0"/>
            </a:gdLst>
            <a:ahLst/>
            <a:cxnLst>
              <a:cxn ang="0">
                <a:pos x="connsiteX0" y="connsiteY0"/>
              </a:cxn>
              <a:cxn ang="0">
                <a:pos x="connsiteX1" y="connsiteY1"/>
              </a:cxn>
            </a:cxnLst>
            <a:rect l="l" t="t" r="r" b="b"/>
            <a:pathLst>
              <a:path w="1608666">
                <a:moveTo>
                  <a:pt x="0" y="0"/>
                </a:moveTo>
                <a:lnTo>
                  <a:pt x="1608666" y="0"/>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2"/>
          <p:cNvSpPr/>
          <p:nvPr/>
        </p:nvSpPr>
        <p:spPr>
          <a:xfrm>
            <a:off x="2438400" y="5046133"/>
            <a:ext cx="1727200" cy="321734"/>
          </a:xfrm>
          <a:custGeom>
            <a:avLst/>
            <a:gdLst>
              <a:gd name="connsiteX0" fmla="*/ 0 w 1727200"/>
              <a:gd name="connsiteY0" fmla="*/ 304800 h 321734"/>
              <a:gd name="connsiteX1" fmla="*/ 1202267 w 1727200"/>
              <a:gd name="connsiteY1" fmla="*/ 321734 h 321734"/>
              <a:gd name="connsiteX2" fmla="*/ 1727200 w 1727200"/>
              <a:gd name="connsiteY2" fmla="*/ 0 h 321734"/>
            </a:gdLst>
            <a:ahLst/>
            <a:cxnLst>
              <a:cxn ang="0">
                <a:pos x="connsiteX0" y="connsiteY0"/>
              </a:cxn>
              <a:cxn ang="0">
                <a:pos x="connsiteX1" y="connsiteY1"/>
              </a:cxn>
              <a:cxn ang="0">
                <a:pos x="connsiteX2" y="connsiteY2"/>
              </a:cxn>
            </a:cxnLst>
            <a:rect l="l" t="t" r="r" b="b"/>
            <a:pathLst>
              <a:path w="1727200" h="321734">
                <a:moveTo>
                  <a:pt x="0" y="304800"/>
                </a:moveTo>
                <a:lnTo>
                  <a:pt x="1202267" y="321734"/>
                </a:lnTo>
                <a:lnTo>
                  <a:pt x="1727200" y="0"/>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p:cNvCxnSpPr/>
          <p:nvPr/>
        </p:nvCxnSpPr>
        <p:spPr>
          <a:xfrm flipH="1" flipV="1">
            <a:off x="2555776" y="1015999"/>
            <a:ext cx="1711424" cy="203201"/>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5218100" y="1627636"/>
            <a:ext cx="506028" cy="338681"/>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5097919" y="4212088"/>
            <a:ext cx="506028" cy="16934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5218100" y="6177967"/>
            <a:ext cx="1802172" cy="84671"/>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3480697" y="2540001"/>
            <a:ext cx="855712" cy="24903"/>
          </a:xfrm>
          <a:prstGeom prst="straightConnector1">
            <a:avLst/>
          </a:prstGeom>
          <a:ln w="571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endCxn id="7" idx="3"/>
          </p:cNvCxnSpPr>
          <p:nvPr/>
        </p:nvCxnSpPr>
        <p:spPr>
          <a:xfrm flipH="1">
            <a:off x="2336618" y="3916081"/>
            <a:ext cx="1956465" cy="53248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a:off x="3779912" y="4940760"/>
            <a:ext cx="587559" cy="240840"/>
          </a:xfrm>
          <a:prstGeom prst="straightConnector1">
            <a:avLst/>
          </a:prstGeom>
          <a:ln w="57150">
            <a:solidFill>
              <a:srgbClr val="9900CC"/>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5150366" y="2911398"/>
            <a:ext cx="1869906" cy="266328"/>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5309317" y="6593026"/>
            <a:ext cx="4077344" cy="276999"/>
          </a:xfrm>
          <a:prstGeom prst="rect">
            <a:avLst/>
          </a:prstGeom>
        </p:spPr>
        <p:txBody>
          <a:bodyPr wrap="square">
            <a:spAutoFit/>
          </a:bodyPr>
          <a:lstStyle/>
          <a:p>
            <a:r>
              <a:rPr lang="ja-JP" altLang="en-US" sz="1200" dirty="0" smtClean="0">
                <a:latin typeface="+mn-ea"/>
              </a:rPr>
              <a:t>学校食事研究会　月刊　学校の食事　</a:t>
            </a:r>
            <a:r>
              <a:rPr lang="en-US" altLang="ja-JP" sz="1200" dirty="0" smtClean="0">
                <a:latin typeface="+mn-ea"/>
              </a:rPr>
              <a:t>2015.</a:t>
            </a:r>
            <a:r>
              <a:rPr lang="ja-JP" altLang="en-US" sz="1200" dirty="0" smtClean="0">
                <a:latin typeface="+mn-ea"/>
              </a:rPr>
              <a:t>年</a:t>
            </a:r>
            <a:r>
              <a:rPr lang="en-US" altLang="ja-JP" sz="1200" dirty="0" smtClean="0">
                <a:latin typeface="+mn-ea"/>
              </a:rPr>
              <a:t>4</a:t>
            </a:r>
            <a:r>
              <a:rPr lang="ja-JP" altLang="en-US" sz="1200" dirty="0" smtClean="0">
                <a:latin typeface="+mn-ea"/>
              </a:rPr>
              <a:t>月号　改変</a:t>
            </a:r>
            <a:endParaRPr lang="ja-JP" altLang="en-US" sz="1200" dirty="0">
              <a:latin typeface="+mn-ea"/>
            </a:endParaRPr>
          </a:p>
        </p:txBody>
      </p:sp>
      <p:sp>
        <p:nvSpPr>
          <p:cNvPr id="33" name="スライド番号プレースホルダー 1"/>
          <p:cNvSpPr>
            <a:spLocks noGrp="1"/>
          </p:cNvSpPr>
          <p:nvPr>
            <p:ph type="sldNum" sz="quarter" idx="12"/>
          </p:nvPr>
        </p:nvSpPr>
        <p:spPr>
          <a:xfrm>
            <a:off x="6553200" y="6356350"/>
            <a:ext cx="2133600" cy="365125"/>
          </a:xfrm>
        </p:spPr>
        <p:txBody>
          <a:bodyPr/>
          <a:lstStyle/>
          <a:p>
            <a:fld id="{9198BFA8-99F5-490C-AF46-AD28871A71CD}" type="slidenum">
              <a:rPr kumimoji="1" lang="ja-JP" altLang="en-US" smtClean="0"/>
              <a:t>4</a:t>
            </a:fld>
            <a:endParaRPr kumimoji="1" lang="ja-JP" altLang="en-US"/>
          </a:p>
        </p:txBody>
      </p:sp>
      <p:sp>
        <p:nvSpPr>
          <p:cNvPr id="2" name="正方形/長方形 1"/>
          <p:cNvSpPr/>
          <p:nvPr/>
        </p:nvSpPr>
        <p:spPr>
          <a:xfrm>
            <a:off x="0" y="0"/>
            <a:ext cx="9144000" cy="764704"/>
          </a:xfrm>
          <a:prstGeom prst="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2027703" y="61814"/>
            <a:ext cx="7194598" cy="646331"/>
          </a:xfrm>
          <a:prstGeom prst="rect">
            <a:avLst/>
          </a:prstGeom>
          <a:noFill/>
        </p:spPr>
        <p:txBody>
          <a:bodyPr wrap="none" rtlCol="0">
            <a:spAutoFit/>
          </a:bodyPr>
          <a:lstStyle/>
          <a:p>
            <a:r>
              <a:rPr lang="ja-JP" altLang="en-US" sz="3600" dirty="0" smtClean="0">
                <a:latin typeface="HGP創英角ﾎﾟｯﾌﾟ体" panose="040B0A00000000000000" pitchFamily="50" charset="-128"/>
                <a:ea typeface="HGP創英角ﾎﾟｯﾌﾟ体" panose="040B0A00000000000000" pitchFamily="50" charset="-128"/>
              </a:rPr>
              <a:t>よく</a:t>
            </a:r>
            <a:r>
              <a:rPr lang="ja-JP" altLang="en-US" sz="3600" smtClean="0">
                <a:latin typeface="HGP創英角ﾎﾟｯﾌﾟ体" panose="040B0A00000000000000" pitchFamily="50" charset="-128"/>
                <a:ea typeface="HGP創英角ﾎﾟｯﾌﾟ体" panose="040B0A00000000000000" pitchFamily="50" charset="-128"/>
              </a:rPr>
              <a:t>かむと どんな いい</a:t>
            </a:r>
            <a:r>
              <a:rPr lang="ja-JP" altLang="en-US" sz="3600" dirty="0" smtClean="0">
                <a:latin typeface="HGP創英角ﾎﾟｯﾌﾟ体" panose="040B0A00000000000000" pitchFamily="50" charset="-128"/>
                <a:ea typeface="HGP創英角ﾎﾟｯﾌﾟ体" panose="040B0A00000000000000" pitchFamily="50" charset="-128"/>
              </a:rPr>
              <a:t>ことがある？</a:t>
            </a:r>
            <a:endParaRPr kumimoji="1" lang="ja-JP" altLang="en-US" sz="3600" dirty="0">
              <a:latin typeface="HGP創英角ﾎﾟｯﾌﾟ体" panose="040B0A00000000000000" pitchFamily="50" charset="-128"/>
              <a:ea typeface="HGP創英角ﾎﾟｯﾌﾟ体" panose="040B0A00000000000000" pitchFamily="50" charset="-128"/>
            </a:endParaRPr>
          </a:p>
        </p:txBody>
      </p:sp>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l="10383" t="654" r="24375" b="40161"/>
          <a:stretch/>
        </p:blipFill>
        <p:spPr>
          <a:xfrm flipH="1">
            <a:off x="1415928" y="25841"/>
            <a:ext cx="648072" cy="740654"/>
          </a:xfrm>
          <a:prstGeom prst="rect">
            <a:avLst/>
          </a:prstGeom>
        </p:spPr>
      </p:pic>
      <p:sp>
        <p:nvSpPr>
          <p:cNvPr id="36" name="テキスト ボックス 35"/>
          <p:cNvSpPr txBox="1"/>
          <p:nvPr/>
        </p:nvSpPr>
        <p:spPr>
          <a:xfrm>
            <a:off x="5619743" y="747706"/>
            <a:ext cx="1620957"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みかく　はったつ</a:t>
            </a:r>
            <a:endParaRPr lang="en-US" altLang="ja-JP" sz="1400" dirty="0" smtClean="0">
              <a:latin typeface="HG丸ｺﾞｼｯｸM-PRO" panose="020F0600000000000000" pitchFamily="50" charset="-128"/>
              <a:ea typeface="HG丸ｺﾞｼｯｸM-PRO" panose="020F0600000000000000" pitchFamily="50" charset="-128"/>
            </a:endParaRPr>
          </a:p>
        </p:txBody>
      </p:sp>
      <p:sp>
        <p:nvSpPr>
          <p:cNvPr id="37" name="テキスト ボックス 36"/>
          <p:cNvSpPr txBox="1"/>
          <p:nvPr/>
        </p:nvSpPr>
        <p:spPr>
          <a:xfrm>
            <a:off x="66410" y="527368"/>
            <a:ext cx="1321196" cy="307777"/>
          </a:xfrm>
          <a:prstGeom prst="rect">
            <a:avLst/>
          </a:prstGeom>
          <a:noFill/>
        </p:spPr>
        <p:txBody>
          <a:bodyPr wrap="none" rtlCol="0">
            <a:spAutoFit/>
          </a:bodyPr>
          <a:lstStyle/>
          <a:p>
            <a:r>
              <a:rPr lang="ja-JP" altLang="en-US" sz="1400" dirty="0" smtClean="0">
                <a:effectLst>
                  <a:glow rad="127000">
                    <a:schemeClr val="bg1"/>
                  </a:glow>
                </a:effectLst>
                <a:latin typeface="HG丸ｺﾞｼｯｸM-PRO" panose="020F0600000000000000" pitchFamily="50" charset="-128"/>
                <a:ea typeface="HG丸ｺﾞｼｯｸM-PRO" panose="020F0600000000000000" pitchFamily="50" charset="-128"/>
              </a:rPr>
              <a:t>ひまん</a:t>
            </a:r>
            <a:r>
              <a:rPr lang="ja-JP" altLang="en-US" sz="1400" dirty="0">
                <a:effectLst>
                  <a:glow rad="127000">
                    <a:schemeClr val="bg1"/>
                  </a:glow>
                </a:effectLst>
                <a:latin typeface="HG丸ｺﾞｼｯｸM-PRO" panose="020F0600000000000000" pitchFamily="50" charset="-128"/>
                <a:ea typeface="HG丸ｺﾞｼｯｸM-PRO" panose="020F0600000000000000" pitchFamily="50" charset="-128"/>
              </a:rPr>
              <a:t> </a:t>
            </a:r>
            <a:r>
              <a:rPr lang="ja-JP" altLang="en-US" sz="1400" dirty="0" smtClean="0">
                <a:effectLst>
                  <a:glow rad="127000">
                    <a:schemeClr val="bg1"/>
                  </a:glow>
                </a:effectLst>
                <a:latin typeface="HG丸ｺﾞｼｯｸM-PRO" panose="020F0600000000000000" pitchFamily="50" charset="-128"/>
                <a:ea typeface="HG丸ｺﾞｼｯｸM-PRO" panose="020F0600000000000000" pitchFamily="50" charset="-128"/>
              </a:rPr>
              <a:t>よぼう</a:t>
            </a:r>
            <a:endParaRPr lang="en-US" altLang="ja-JP" sz="1400" dirty="0" smtClean="0">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38" name="テキスト ボックス 37"/>
          <p:cNvSpPr txBox="1"/>
          <p:nvPr/>
        </p:nvSpPr>
        <p:spPr>
          <a:xfrm>
            <a:off x="1857320" y="1990059"/>
            <a:ext cx="1620957" cy="307777"/>
          </a:xfrm>
          <a:prstGeom prst="rect">
            <a:avLst/>
          </a:prstGeom>
          <a:noFill/>
        </p:spPr>
        <p:txBody>
          <a:bodyPr wrap="none" rtlCol="0">
            <a:spAutoFit/>
          </a:bodyPr>
          <a:lstStyle/>
          <a:p>
            <a:r>
              <a:rPr lang="ja-JP" altLang="en-US" sz="1400" dirty="0" smtClean="0">
                <a:effectLst>
                  <a:glow rad="127000">
                    <a:schemeClr val="bg1"/>
                  </a:glow>
                </a:effectLst>
                <a:latin typeface="HG丸ｺﾞｼｯｸM-PRO" panose="020F0600000000000000" pitchFamily="50" charset="-128"/>
                <a:ea typeface="HG丸ｺﾞｼｯｸM-PRO" panose="020F0600000000000000" pitchFamily="50" charset="-128"/>
              </a:rPr>
              <a:t>こと</a:t>
            </a:r>
            <a:r>
              <a:rPr lang="ja-JP" altLang="en-US" sz="1400" dirty="0">
                <a:effectLst>
                  <a:glow rad="127000">
                    <a:schemeClr val="bg1"/>
                  </a:glow>
                </a:effectLst>
                <a:latin typeface="HG丸ｺﾞｼｯｸM-PRO" panose="020F0600000000000000" pitchFamily="50" charset="-128"/>
                <a:ea typeface="HG丸ｺﾞｼｯｸM-PRO" panose="020F0600000000000000" pitchFamily="50" charset="-128"/>
              </a:rPr>
              <a:t>ば</a:t>
            </a:r>
            <a:r>
              <a:rPr lang="ja-JP" altLang="en-US" sz="1400" dirty="0" smtClean="0">
                <a:effectLst>
                  <a:glow rad="127000">
                    <a:schemeClr val="bg1"/>
                  </a:glow>
                </a:effectLst>
                <a:latin typeface="HG丸ｺﾞｼｯｸM-PRO" panose="020F0600000000000000" pitchFamily="50" charset="-128"/>
                <a:ea typeface="HG丸ｺﾞｼｯｸM-PRO" panose="020F0600000000000000" pitchFamily="50" charset="-128"/>
              </a:rPr>
              <a:t>　はつおん</a:t>
            </a:r>
            <a:endParaRPr lang="en-US" altLang="ja-JP" sz="1400" dirty="0" smtClean="0">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7564080" y="1567213"/>
            <a:ext cx="1560042"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の</a:t>
            </a:r>
            <a:r>
              <a:rPr lang="ja-JP" altLang="en-US" sz="1400" dirty="0">
                <a:latin typeface="HG丸ｺﾞｼｯｸM-PRO" panose="020F0600000000000000" pitchFamily="50" charset="-128"/>
                <a:ea typeface="HG丸ｺﾞｼｯｸM-PRO" panose="020F0600000000000000" pitchFamily="50" charset="-128"/>
              </a:rPr>
              <a:t>う</a:t>
            </a:r>
            <a:r>
              <a:rPr lang="ja-JP" altLang="en-US" sz="1400" dirty="0" smtClean="0">
                <a:latin typeface="HG丸ｺﾞｼｯｸM-PRO" panose="020F0600000000000000" pitchFamily="50" charset="-128"/>
                <a:ea typeface="HG丸ｺﾞｼｯｸM-PRO" panose="020F0600000000000000" pitchFamily="50" charset="-128"/>
              </a:rPr>
              <a:t>　  はったつ</a:t>
            </a:r>
            <a:endParaRPr lang="en-US" altLang="ja-JP" sz="1400" dirty="0" smtClean="0">
              <a:latin typeface="HG丸ｺﾞｼｯｸM-PRO" panose="020F0600000000000000" pitchFamily="50" charset="-128"/>
              <a:ea typeface="HG丸ｺﾞｼｯｸM-PRO" panose="020F0600000000000000" pitchFamily="50" charset="-128"/>
            </a:endParaRPr>
          </a:p>
        </p:txBody>
      </p:sp>
      <p:sp>
        <p:nvSpPr>
          <p:cNvPr id="40" name="テキスト ボックス 39"/>
          <p:cNvSpPr txBox="1"/>
          <p:nvPr/>
        </p:nvSpPr>
        <p:spPr>
          <a:xfrm>
            <a:off x="123002" y="3292542"/>
            <a:ext cx="1800493" cy="307777"/>
          </a:xfrm>
          <a:prstGeom prst="rect">
            <a:avLst/>
          </a:prstGeom>
          <a:noFill/>
        </p:spPr>
        <p:txBody>
          <a:bodyPr wrap="none" rtlCol="0">
            <a:spAutoFit/>
          </a:bodyPr>
          <a:lstStyle/>
          <a:p>
            <a:r>
              <a:rPr lang="ja-JP" altLang="en-US" sz="1400" dirty="0" smtClean="0">
                <a:effectLst>
                  <a:glow rad="127000">
                    <a:schemeClr val="bg1"/>
                  </a:glow>
                </a:effectLst>
                <a:latin typeface="HG丸ｺﾞｼｯｸM-PRO" panose="020F0600000000000000" pitchFamily="50" charset="-128"/>
                <a:ea typeface="HG丸ｺﾞｼｯｸM-PRO" panose="020F0600000000000000" pitchFamily="50" charset="-128"/>
              </a:rPr>
              <a:t>は　びょうきよぼう</a:t>
            </a:r>
            <a:endParaRPr lang="en-US" altLang="ja-JP" sz="1400" dirty="0" smtClean="0">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41" name="テキスト ボックス 40"/>
          <p:cNvSpPr txBox="1"/>
          <p:nvPr/>
        </p:nvSpPr>
        <p:spPr>
          <a:xfrm>
            <a:off x="2267451" y="4718289"/>
            <a:ext cx="1800493" cy="307777"/>
          </a:xfrm>
          <a:prstGeom prst="rect">
            <a:avLst/>
          </a:prstGeom>
          <a:noFill/>
        </p:spPr>
        <p:txBody>
          <a:bodyPr wrap="none" rtlCol="0">
            <a:spAutoFit/>
          </a:bodyPr>
          <a:lstStyle/>
          <a:p>
            <a:r>
              <a:rPr lang="ja-JP" altLang="en-US" sz="1400" dirty="0" smtClean="0">
                <a:effectLst>
                  <a:glow rad="127000">
                    <a:schemeClr val="bg1"/>
                  </a:glow>
                </a:effectLst>
                <a:latin typeface="HG丸ｺﾞｼｯｸM-PRO" panose="020F0600000000000000" pitchFamily="50" charset="-128"/>
                <a:ea typeface="HG丸ｺﾞｼｯｸM-PRO" panose="020F0600000000000000" pitchFamily="50" charset="-128"/>
              </a:rPr>
              <a:t>いちょうかいちょう</a:t>
            </a:r>
            <a:endParaRPr lang="en-US" altLang="ja-JP" sz="1400" dirty="0" smtClean="0">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42" name="テキスト ボックス 41"/>
          <p:cNvSpPr txBox="1"/>
          <p:nvPr/>
        </p:nvSpPr>
        <p:spPr>
          <a:xfrm>
            <a:off x="7463385" y="4541300"/>
            <a:ext cx="1723549" cy="276999"/>
          </a:xfrm>
          <a:prstGeom prst="rect">
            <a:avLst/>
          </a:prstGeom>
          <a:noFill/>
        </p:spPr>
        <p:txBody>
          <a:bodyPr wrap="none" rtlCol="0">
            <a:spAutoFit/>
          </a:bodyPr>
          <a:lstStyle/>
          <a:p>
            <a:r>
              <a:rPr lang="ja-JP" altLang="en-US" sz="1200" dirty="0" smtClean="0">
                <a:effectLst>
                  <a:glow rad="127000">
                    <a:schemeClr val="bg1"/>
                  </a:glow>
                </a:effectLst>
                <a:latin typeface="HG丸ｺﾞｼｯｸM-PRO" panose="020F0600000000000000" pitchFamily="50" charset="-128"/>
                <a:ea typeface="HG丸ｺﾞｼｯｸM-PRO" panose="020F0600000000000000" pitchFamily="50" charset="-128"/>
              </a:rPr>
              <a:t>ぜんりょくとうきゅう</a:t>
            </a:r>
            <a:endParaRPr lang="en-US" altLang="ja-JP" sz="1200" dirty="0" smtClean="0">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43" name="テキスト ボックス 42"/>
          <p:cNvSpPr txBox="1"/>
          <p:nvPr/>
        </p:nvSpPr>
        <p:spPr>
          <a:xfrm>
            <a:off x="6119186" y="3267928"/>
            <a:ext cx="646331" cy="276999"/>
          </a:xfrm>
          <a:prstGeom prst="rect">
            <a:avLst/>
          </a:prstGeom>
          <a:noFill/>
        </p:spPr>
        <p:txBody>
          <a:bodyPr wrap="none" rtlCol="0">
            <a:spAutoFit/>
          </a:bodyPr>
          <a:lstStyle/>
          <a:p>
            <a:r>
              <a:rPr lang="ja-JP" altLang="en-US" sz="1200" dirty="0" smtClean="0">
                <a:effectLst>
                  <a:glow rad="127000">
                    <a:schemeClr val="bg1"/>
                  </a:glow>
                </a:effectLst>
                <a:latin typeface="HG丸ｺﾞｼｯｸM-PRO" panose="020F0600000000000000" pitchFamily="50" charset="-128"/>
                <a:ea typeface="HG丸ｺﾞｼｯｸM-PRO" panose="020F0600000000000000" pitchFamily="50" charset="-128"/>
              </a:rPr>
              <a:t>よぼう</a:t>
            </a:r>
            <a:endParaRPr lang="en-US" altLang="ja-JP" sz="1200" dirty="0" smtClean="0">
              <a:effectLst>
                <a:glow rad="127000">
                  <a:schemeClr val="bg1"/>
                </a:glow>
              </a:effectLst>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0401" y="1448487"/>
            <a:ext cx="710841" cy="970432"/>
          </a:xfrm>
          <a:prstGeom prst="rect">
            <a:avLst/>
          </a:prstGeom>
        </p:spPr>
      </p:pic>
    </p:spTree>
    <p:extLst>
      <p:ext uri="{BB962C8B-B14F-4D97-AF65-F5344CB8AC3E}">
        <p14:creationId xmlns:p14="http://schemas.microsoft.com/office/powerpoint/2010/main" val="140884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64704"/>
          </a:xfrm>
          <a:prstGeom prst="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755576" y="118373"/>
            <a:ext cx="8428911" cy="646331"/>
          </a:xfrm>
          <a:prstGeom prst="rect">
            <a:avLst/>
          </a:prstGeom>
          <a:noFill/>
        </p:spPr>
        <p:txBody>
          <a:bodyPr wrap="none" rtlCol="0">
            <a:spAutoFit/>
          </a:bodyPr>
          <a:lstStyle/>
          <a:p>
            <a:r>
              <a:rPr lang="ja-JP" altLang="en-US" sz="3600" dirty="0" smtClean="0">
                <a:latin typeface="HGP創英角ﾎﾟｯﾌﾟ体" panose="040B0A00000000000000" pitchFamily="50" charset="-128"/>
                <a:ea typeface="HGP創英角ﾎﾟｯﾌﾟ体" panose="040B0A00000000000000" pitchFamily="50" charset="-128"/>
              </a:rPr>
              <a:t>よくかむためにはどうすればいいでしょ</a:t>
            </a:r>
            <a:r>
              <a:rPr lang="ja-JP" altLang="en-US" sz="3600" dirty="0">
                <a:latin typeface="HGP創英角ﾎﾟｯﾌﾟ体" panose="040B0A00000000000000" pitchFamily="50" charset="-128"/>
                <a:ea typeface="HGP創英角ﾎﾟｯﾌﾟ体" panose="040B0A00000000000000" pitchFamily="50" charset="-128"/>
              </a:rPr>
              <a:t>う</a:t>
            </a:r>
            <a:r>
              <a:rPr lang="ja-JP" altLang="en-US" sz="3600" dirty="0" smtClean="0">
                <a:latin typeface="HGP創英角ﾎﾟｯﾌﾟ体" panose="040B0A00000000000000" pitchFamily="50" charset="-128"/>
                <a:ea typeface="HGP創英角ﾎﾟｯﾌﾟ体" panose="040B0A00000000000000" pitchFamily="50" charset="-128"/>
              </a:rPr>
              <a:t>？</a:t>
            </a:r>
            <a:endParaRPr kumimoji="1" lang="ja-JP" altLang="en-US" sz="3600" dirty="0">
              <a:latin typeface="HGP創英角ﾎﾟｯﾌﾟ体" panose="040B0A00000000000000" pitchFamily="50" charset="-128"/>
              <a:ea typeface="HGP創英角ﾎﾟｯﾌﾟ体" panose="040B0A00000000000000" pitchFamily="50" charset="-128"/>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10383" t="654" r="24375" b="40161"/>
          <a:stretch/>
        </p:blipFill>
        <p:spPr>
          <a:xfrm flipH="1">
            <a:off x="35496" y="24050"/>
            <a:ext cx="648072" cy="740654"/>
          </a:xfrm>
          <a:prstGeom prst="rect">
            <a:avLst/>
          </a:prstGeom>
        </p:spPr>
      </p:pic>
      <p:sp>
        <p:nvSpPr>
          <p:cNvPr id="5" name="正方形/長方形 4"/>
          <p:cNvSpPr/>
          <p:nvPr/>
        </p:nvSpPr>
        <p:spPr>
          <a:xfrm>
            <a:off x="-50764" y="764704"/>
            <a:ext cx="8073577" cy="799258"/>
          </a:xfrm>
          <a:prstGeom prst="rect">
            <a:avLst/>
          </a:prstGeom>
        </p:spPr>
        <p:txBody>
          <a:bodyPr wrap="square">
            <a:spAutoFit/>
          </a:bodyPr>
          <a:lstStyle/>
          <a:p>
            <a:pPr>
              <a:lnSpc>
                <a:spcPct val="200000"/>
              </a:lnSpc>
            </a:pPr>
            <a:r>
              <a:rPr lang="ja-JP" altLang="en-US" sz="2800" dirty="0" smtClean="0">
                <a:latin typeface="HGP創英角ﾎﾟｯﾌﾟ体" panose="040B0A00000000000000" pitchFamily="50" charset="-128"/>
                <a:ea typeface="HGP創英角ﾎﾟｯﾌﾟ体" panose="040B0A00000000000000" pitchFamily="50" charset="-128"/>
              </a:rPr>
              <a:t>１：</a:t>
            </a:r>
            <a:r>
              <a:rPr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ゆっくり</a:t>
            </a:r>
            <a:r>
              <a:rPr lang="ja-JP" altLang="en-US" sz="2800" dirty="0" smtClean="0">
                <a:latin typeface="HGP創英角ﾎﾟｯﾌﾟ体" panose="040B0A00000000000000" pitchFamily="50" charset="-128"/>
                <a:ea typeface="HGP創英角ﾎﾟｯﾌﾟ体" panose="040B0A00000000000000" pitchFamily="50" charset="-128"/>
              </a:rPr>
              <a:t>と食べる　</a:t>
            </a:r>
            <a:r>
              <a:rPr lang="ja-JP" altLang="en-US" sz="2400" dirty="0" smtClean="0">
                <a:latin typeface="HGP創英角ﾎﾟｯﾌﾟ体" panose="040B0A00000000000000" pitchFamily="50" charset="-128"/>
                <a:ea typeface="HGP創英角ﾎﾟｯﾌﾟ体" panose="040B0A00000000000000" pitchFamily="50" charset="-128"/>
              </a:rPr>
              <a:t>（テレビは消しましょう）</a:t>
            </a:r>
            <a:endParaRPr lang="ja-JP" altLang="en-US" sz="2400" dirty="0">
              <a:latin typeface="HGP創英角ﾎﾟｯﾌﾟ体" panose="040B0A00000000000000" pitchFamily="50" charset="-128"/>
              <a:ea typeface="HGP創英角ﾎﾟｯﾌﾟ体" panose="040B0A00000000000000" pitchFamily="50" charset="-128"/>
            </a:endParaRPr>
          </a:p>
        </p:txBody>
      </p:sp>
      <p:sp>
        <p:nvSpPr>
          <p:cNvPr id="6" name="正方形/長方形 5"/>
          <p:cNvSpPr/>
          <p:nvPr/>
        </p:nvSpPr>
        <p:spPr>
          <a:xfrm>
            <a:off x="454619" y="1556792"/>
            <a:ext cx="8622889" cy="461665"/>
          </a:xfrm>
          <a:prstGeom prst="rect">
            <a:avLst/>
          </a:prstGeom>
        </p:spPr>
        <p:txBody>
          <a:bodyPr wrap="square">
            <a:spAutoFit/>
          </a:bodyPr>
          <a:lstStyle/>
          <a:p>
            <a:r>
              <a:rPr lang="ja-JP" altLang="en-US" sz="2400" dirty="0">
                <a:solidFill>
                  <a:srgbClr val="0000CC"/>
                </a:solidFill>
                <a:latin typeface="HG丸ｺﾞｼｯｸM-PRO" panose="020F0600000000000000" pitchFamily="50" charset="-128"/>
                <a:ea typeface="HG丸ｺﾞｼｯｸM-PRO" panose="020F0600000000000000" pitchFamily="50" charset="-128"/>
              </a:rPr>
              <a:t>ひと</a:t>
            </a:r>
            <a:r>
              <a:rPr lang="ja-JP" altLang="en-US" sz="2400" dirty="0" smtClean="0">
                <a:solidFill>
                  <a:srgbClr val="0000CC"/>
                </a:solidFill>
                <a:latin typeface="HG丸ｺﾞｼｯｸM-PRO" panose="020F0600000000000000" pitchFamily="50" charset="-128"/>
                <a:ea typeface="HG丸ｺﾞｼｯｸM-PRO" panose="020F0600000000000000" pitchFamily="50" charset="-128"/>
              </a:rPr>
              <a:t>口、</a:t>
            </a:r>
            <a:r>
              <a:rPr lang="en-US" altLang="ja-JP" sz="2400" dirty="0" smtClean="0">
                <a:solidFill>
                  <a:srgbClr val="0000CC"/>
                </a:solidFill>
                <a:latin typeface="HG丸ｺﾞｼｯｸM-PRO" panose="020F0600000000000000" pitchFamily="50" charset="-128"/>
                <a:ea typeface="HG丸ｺﾞｼｯｸM-PRO" panose="020F0600000000000000" pitchFamily="50" charset="-128"/>
              </a:rPr>
              <a:t>30</a:t>
            </a:r>
            <a:r>
              <a:rPr lang="ja-JP" altLang="en-US" sz="2400" dirty="0" smtClean="0">
                <a:solidFill>
                  <a:srgbClr val="0000CC"/>
                </a:solidFill>
                <a:latin typeface="HG丸ｺﾞｼｯｸM-PRO" panose="020F0600000000000000" pitchFamily="50" charset="-128"/>
                <a:ea typeface="HG丸ｺﾞｼｯｸM-PRO" panose="020F0600000000000000" pitchFamily="50" charset="-128"/>
              </a:rPr>
              <a:t>回</a:t>
            </a:r>
            <a:r>
              <a:rPr lang="ja-JP" altLang="en-US" sz="2400" dirty="0" smtClean="0">
                <a:latin typeface="HG丸ｺﾞｼｯｸM-PRO" panose="020F0600000000000000" pitchFamily="50" charset="-128"/>
                <a:ea typeface="HG丸ｺﾞｼｯｸM-PRO" panose="020F0600000000000000" pitchFamily="50" charset="-128"/>
              </a:rPr>
              <a:t>を目安によくかんで食べる　</a:t>
            </a:r>
            <a:endParaRPr lang="ja-JP" altLang="en-US" sz="2400" dirty="0">
              <a:latin typeface="HG丸ｺﾞｼｯｸM-PRO" panose="020F0600000000000000" pitchFamily="50" charset="-128"/>
              <a:ea typeface="HG丸ｺﾞｼｯｸM-PRO" panose="020F0600000000000000" pitchFamily="50" charset="-128"/>
            </a:endParaRPr>
          </a:p>
        </p:txBody>
      </p:sp>
      <p:pic>
        <p:nvPicPr>
          <p:cNvPr id="12" name="Picture 4" descr="ご飯を噛んでいる人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1677" y="848624"/>
            <a:ext cx="1239046" cy="12390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早食い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4633" y="1752315"/>
            <a:ext cx="1376288" cy="1376288"/>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8207241" y="2144298"/>
            <a:ext cx="1107996" cy="1200329"/>
          </a:xfrm>
          <a:prstGeom prst="rect">
            <a:avLst/>
          </a:prstGeom>
          <a:noFill/>
        </p:spPr>
        <p:txBody>
          <a:bodyPr wrap="none" rtlCol="0">
            <a:spAutoFit/>
          </a:bodyPr>
          <a:lstStyle/>
          <a:p>
            <a:r>
              <a:rPr kumimoji="1" lang="en-US" altLang="ja-JP" sz="7200" dirty="0" smtClean="0">
                <a:solidFill>
                  <a:srgbClr val="FF0000"/>
                </a:solidFill>
              </a:rPr>
              <a:t>×</a:t>
            </a:r>
            <a:endParaRPr kumimoji="1" lang="ja-JP" altLang="en-US" sz="7200" dirty="0">
              <a:solidFill>
                <a:srgbClr val="FF0000"/>
              </a:solidFill>
            </a:endParaRPr>
          </a:p>
        </p:txBody>
      </p:sp>
      <p:sp>
        <p:nvSpPr>
          <p:cNvPr id="15" name="テキスト ボックス 14"/>
          <p:cNvSpPr txBox="1"/>
          <p:nvPr/>
        </p:nvSpPr>
        <p:spPr>
          <a:xfrm>
            <a:off x="7250906" y="1297854"/>
            <a:ext cx="1026230" cy="830997"/>
          </a:xfrm>
          <a:prstGeom prst="rect">
            <a:avLst/>
          </a:prstGeom>
          <a:noFill/>
        </p:spPr>
        <p:txBody>
          <a:bodyPr wrap="square" rtlCol="0">
            <a:spAutoFit/>
          </a:bodyPr>
          <a:lstStyle/>
          <a:p>
            <a:r>
              <a:rPr kumimoji="1" lang="ja-JP" altLang="en-US" sz="4800" dirty="0" smtClean="0">
                <a:solidFill>
                  <a:srgbClr val="FF0000"/>
                </a:solidFill>
              </a:rPr>
              <a:t>○</a:t>
            </a:r>
            <a:endParaRPr kumimoji="1" lang="ja-JP" altLang="en-US" sz="4800" dirty="0">
              <a:solidFill>
                <a:srgbClr val="FF0000"/>
              </a:solidFill>
            </a:endParaRPr>
          </a:p>
        </p:txBody>
      </p:sp>
      <p:sp>
        <p:nvSpPr>
          <p:cNvPr id="16" name="正方形/長方形 15"/>
          <p:cNvSpPr/>
          <p:nvPr/>
        </p:nvSpPr>
        <p:spPr>
          <a:xfrm>
            <a:off x="0" y="2060848"/>
            <a:ext cx="9144000" cy="738664"/>
          </a:xfrm>
          <a:prstGeom prst="rect">
            <a:avLst/>
          </a:prstGeom>
        </p:spPr>
        <p:txBody>
          <a:bodyPr wrap="square">
            <a:spAutoFit/>
          </a:bodyPr>
          <a:lstStyle/>
          <a:p>
            <a:pPr>
              <a:lnSpc>
                <a:spcPct val="150000"/>
              </a:lnSpc>
            </a:pPr>
            <a:r>
              <a:rPr lang="ja-JP" altLang="en-US" sz="2800" dirty="0" smtClean="0">
                <a:latin typeface="HGP創英角ﾎﾟｯﾌﾟ体" panose="040B0A00000000000000" pitchFamily="50" charset="-128"/>
                <a:ea typeface="HGP創英角ﾎﾟｯﾌﾟ体" panose="040B0A00000000000000" pitchFamily="50" charset="-128"/>
              </a:rPr>
              <a:t>２：食べものを</a:t>
            </a:r>
            <a:r>
              <a:rPr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飲みもので流しこまない</a:t>
            </a:r>
            <a:endParaRPr lang="en-US" altLang="ja-JP" sz="2800" dirty="0" smtClean="0">
              <a:solidFill>
                <a:srgbClr val="FF0000"/>
              </a:solidFill>
              <a:latin typeface="HGP創英角ﾎﾟｯﾌﾟ体" panose="040B0A00000000000000" pitchFamily="50" charset="-128"/>
              <a:ea typeface="HGP創英角ﾎﾟｯﾌﾟ体" panose="040B0A00000000000000" pitchFamily="50" charset="-128"/>
            </a:endParaRPr>
          </a:p>
        </p:txBody>
      </p:sp>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5313" y="3151307"/>
            <a:ext cx="1251437" cy="1606982"/>
          </a:xfrm>
          <a:prstGeom prst="rect">
            <a:avLst/>
          </a:prstGeom>
        </p:spPr>
      </p:pic>
      <p:sp>
        <p:nvSpPr>
          <p:cNvPr id="20" name="正方形/長方形 19"/>
          <p:cNvSpPr/>
          <p:nvPr/>
        </p:nvSpPr>
        <p:spPr>
          <a:xfrm>
            <a:off x="35496" y="2643654"/>
            <a:ext cx="7617555" cy="523220"/>
          </a:xfrm>
          <a:prstGeom prst="rect">
            <a:avLst/>
          </a:prstGeom>
        </p:spPr>
        <p:txBody>
          <a:bodyPr wrap="square">
            <a:spAutoFit/>
          </a:bodyPr>
          <a:lstStyle/>
          <a:p>
            <a:r>
              <a:rPr lang="ja-JP" altLang="en-US" sz="2800" dirty="0" smtClean="0">
                <a:latin typeface="HG丸ｺﾞｼｯｸM-PRO" panose="020F0600000000000000" pitchFamily="50" charset="-128"/>
                <a:ea typeface="HG丸ｺﾞｼｯｸM-PRO" panose="020F0600000000000000" pitchFamily="50" charset="-128"/>
              </a:rPr>
              <a:t>　</a:t>
            </a:r>
            <a:r>
              <a:rPr lang="ja-JP" altLang="en-US" sz="28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食べ物を飲みこんでから水分をとる</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24" name="正方形/長方形 23"/>
          <p:cNvSpPr/>
          <p:nvPr/>
        </p:nvSpPr>
        <p:spPr>
          <a:xfrm>
            <a:off x="-655" y="3140968"/>
            <a:ext cx="6219800" cy="954107"/>
          </a:xfrm>
          <a:prstGeom prst="rect">
            <a:avLst/>
          </a:prstGeom>
        </p:spPr>
        <p:txBody>
          <a:bodyPr wrap="square">
            <a:spAutoFit/>
          </a:bodyPr>
          <a:lstStyle/>
          <a:p>
            <a:pPr>
              <a:lnSpc>
                <a:spcPct val="200000"/>
              </a:lnSpc>
            </a:pPr>
            <a:r>
              <a:rPr lang="ja-JP" altLang="en-US" sz="2800" dirty="0" smtClean="0">
                <a:latin typeface="HGP創英角ﾎﾟｯﾌﾟ体" panose="040B0A00000000000000" pitchFamily="50" charset="-128"/>
                <a:ea typeface="HGP創英角ﾎﾟｯﾌﾟ体" panose="040B0A00000000000000" pitchFamily="50" charset="-128"/>
              </a:rPr>
              <a:t>３：</a:t>
            </a:r>
            <a:r>
              <a:rPr lang="ja-JP" altLang="en-US" sz="2800" dirty="0">
                <a:solidFill>
                  <a:srgbClr val="FF0000"/>
                </a:solidFill>
                <a:latin typeface="HGP創英角ﾎﾟｯﾌﾟ体" panose="040B0A00000000000000" pitchFamily="50" charset="-128"/>
                <a:ea typeface="HGP創英角ﾎﾟｯﾌﾟ体" panose="040B0A00000000000000" pitchFamily="50" charset="-128"/>
              </a:rPr>
              <a:t>ひとくち量を少なめ</a:t>
            </a:r>
            <a:r>
              <a:rPr lang="ja-JP" altLang="en-US" sz="2800" dirty="0">
                <a:latin typeface="HGP創英角ﾎﾟｯﾌﾟ体" panose="040B0A00000000000000" pitchFamily="50" charset="-128"/>
                <a:ea typeface="HGP創英角ﾎﾟｯﾌﾟ体" panose="040B0A00000000000000" pitchFamily="50" charset="-128"/>
              </a:rPr>
              <a:t>に</a:t>
            </a:r>
            <a:r>
              <a:rPr lang="ja-JP" altLang="en-US" sz="2800" dirty="0" smtClean="0">
                <a:latin typeface="HGP創英角ﾎﾟｯﾌﾟ体" panose="040B0A00000000000000" pitchFamily="50" charset="-128"/>
                <a:ea typeface="HGP創英角ﾎﾟｯﾌﾟ体" panose="040B0A00000000000000" pitchFamily="50" charset="-128"/>
              </a:rPr>
              <a:t>。</a:t>
            </a:r>
            <a:endParaRPr lang="en-US" altLang="ja-JP" sz="2800" dirty="0">
              <a:latin typeface="HGP創英角ﾎﾟｯﾌﾟ体" panose="040B0A00000000000000" pitchFamily="50" charset="-128"/>
              <a:ea typeface="HGP創英角ﾎﾟｯﾌﾟ体" panose="040B0A00000000000000" pitchFamily="50" charset="-128"/>
            </a:endParaRPr>
          </a:p>
        </p:txBody>
      </p:sp>
      <p:sp>
        <p:nvSpPr>
          <p:cNvPr id="25" name="正方形/長方形 24"/>
          <p:cNvSpPr/>
          <p:nvPr/>
        </p:nvSpPr>
        <p:spPr>
          <a:xfrm>
            <a:off x="486950" y="3845249"/>
            <a:ext cx="5518146" cy="646331"/>
          </a:xfrm>
          <a:prstGeom prst="rect">
            <a:avLst/>
          </a:prstGeom>
        </p:spPr>
        <p:txBody>
          <a:bodyPr wrap="square">
            <a:spAutoFit/>
          </a:bodyPr>
          <a:lstStyle/>
          <a:p>
            <a:pPr>
              <a:lnSpc>
                <a:spcPct val="150000"/>
              </a:lnSpc>
            </a:pPr>
            <a:r>
              <a:rPr lang="ja-JP" altLang="en-US" sz="2400" dirty="0" smtClean="0">
                <a:latin typeface="HG丸ｺﾞｼｯｸM-PRO" panose="020F0600000000000000" pitchFamily="50" charset="-128"/>
                <a:ea typeface="HG丸ｺﾞｼｯｸM-PRO" panose="020F0600000000000000" pitchFamily="50" charset="-128"/>
              </a:rPr>
              <a:t>一度</a:t>
            </a:r>
            <a:r>
              <a:rPr lang="ja-JP" altLang="en-US" sz="2400" dirty="0">
                <a:latin typeface="HG丸ｺﾞｼｯｸM-PRO" panose="020F0600000000000000" pitchFamily="50" charset="-128"/>
                <a:ea typeface="HG丸ｺﾞｼｯｸM-PRO" panose="020F0600000000000000" pitchFamily="50" charset="-128"/>
              </a:rPr>
              <a:t>にたくさんの量を口に</a:t>
            </a:r>
            <a:r>
              <a:rPr lang="ja-JP" altLang="en-US" sz="2400" dirty="0" smtClean="0">
                <a:latin typeface="HG丸ｺﾞｼｯｸM-PRO" panose="020F0600000000000000" pitchFamily="50" charset="-128"/>
                <a:ea typeface="HG丸ｺﾞｼｯｸM-PRO" panose="020F0600000000000000" pitchFamily="50" charset="-128"/>
              </a:rPr>
              <a:t>入れない</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26" name="正方形/長方形 25"/>
          <p:cNvSpPr/>
          <p:nvPr/>
        </p:nvSpPr>
        <p:spPr>
          <a:xfrm>
            <a:off x="0" y="4581128"/>
            <a:ext cx="8207241" cy="523220"/>
          </a:xfrm>
          <a:prstGeom prst="rect">
            <a:avLst/>
          </a:prstGeom>
        </p:spPr>
        <p:txBody>
          <a:bodyPr wrap="square">
            <a:spAutoFit/>
          </a:bodyPr>
          <a:lstStyle/>
          <a:p>
            <a:r>
              <a:rPr lang="ja-JP" altLang="en-US" sz="2800" dirty="0" smtClean="0">
                <a:latin typeface="HGP創英角ﾎﾟｯﾌﾟ体" panose="040B0A00000000000000" pitchFamily="50" charset="-128"/>
                <a:ea typeface="HGP創英角ﾎﾟｯﾌﾟ体" panose="040B0A00000000000000" pitchFamily="50" charset="-128"/>
              </a:rPr>
              <a:t>４：</a:t>
            </a:r>
            <a:r>
              <a:rPr lang="ja-JP" altLang="en-US" sz="2800" dirty="0">
                <a:solidFill>
                  <a:srgbClr val="FF0000"/>
                </a:solidFill>
                <a:latin typeface="HGP創英角ﾎﾟｯﾌﾟ体" panose="040B0A00000000000000" pitchFamily="50" charset="-128"/>
                <a:ea typeface="HGP創英角ﾎﾟｯﾌﾟ体" panose="040B0A00000000000000" pitchFamily="50" charset="-128"/>
              </a:rPr>
              <a:t>か</a:t>
            </a:r>
            <a:r>
              <a:rPr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みご</a:t>
            </a:r>
            <a:r>
              <a:rPr lang="ja-JP" altLang="en-US" sz="2800" dirty="0">
                <a:solidFill>
                  <a:srgbClr val="FF0000"/>
                </a:solidFill>
                <a:latin typeface="HGP創英角ﾎﾟｯﾌﾟ体" panose="040B0A00000000000000" pitchFamily="50" charset="-128"/>
                <a:ea typeface="HGP創英角ﾎﾟｯﾌﾟ体" panose="040B0A00000000000000" pitchFamily="50" charset="-128"/>
              </a:rPr>
              <a:t>たえ</a:t>
            </a:r>
            <a:r>
              <a:rPr lang="ja-JP" altLang="en-US" sz="2800" dirty="0">
                <a:latin typeface="HGP創英角ﾎﾟｯﾌﾟ体" panose="040B0A00000000000000" pitchFamily="50" charset="-128"/>
                <a:ea typeface="HGP創英角ﾎﾟｯﾌﾟ体" panose="040B0A00000000000000" pitchFamily="50" charset="-128"/>
              </a:rPr>
              <a:t>の</a:t>
            </a:r>
            <a:r>
              <a:rPr lang="ja-JP" altLang="en-US" sz="2800" dirty="0" smtClean="0">
                <a:latin typeface="HGP創英角ﾎﾟｯﾌﾟ体" panose="040B0A00000000000000" pitchFamily="50" charset="-128"/>
                <a:ea typeface="HGP創英角ﾎﾟｯﾌﾟ体" panose="040B0A00000000000000" pitchFamily="50" charset="-128"/>
              </a:rPr>
              <a:t>ある食べ物も好ききらいなく食べる</a:t>
            </a:r>
            <a:endParaRPr lang="en-US" altLang="ja-JP" sz="2800" dirty="0" smtClean="0">
              <a:latin typeface="HGP創英角ﾎﾟｯﾌﾟ体" panose="040B0A00000000000000" pitchFamily="50" charset="-128"/>
              <a:ea typeface="HGP創英角ﾎﾟｯﾌﾟ体" panose="040B0A00000000000000" pitchFamily="50" charset="-128"/>
            </a:endParaRPr>
          </a:p>
        </p:txBody>
      </p:sp>
      <p:sp>
        <p:nvSpPr>
          <p:cNvPr id="27" name="正方形/長方形 26"/>
          <p:cNvSpPr/>
          <p:nvPr/>
        </p:nvSpPr>
        <p:spPr>
          <a:xfrm>
            <a:off x="642556" y="5199583"/>
            <a:ext cx="9258036" cy="461665"/>
          </a:xfrm>
          <a:prstGeom prst="rect">
            <a:avLst/>
          </a:prstGeom>
        </p:spPr>
        <p:txBody>
          <a:bodyPr wrap="square">
            <a:spAutoFit/>
          </a:bodyPr>
          <a:lstStyle/>
          <a:p>
            <a:pPr marL="441325" indent="-441325"/>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ごぼう・レンコン・生野菜など</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33" name="テキスト ボックス 32"/>
          <p:cNvSpPr txBox="1"/>
          <p:nvPr/>
        </p:nvSpPr>
        <p:spPr>
          <a:xfrm>
            <a:off x="1619672" y="3250798"/>
            <a:ext cx="723275"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りょう</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34" name="テキスト ボックス 33"/>
          <p:cNvSpPr txBox="1"/>
          <p:nvPr/>
        </p:nvSpPr>
        <p:spPr>
          <a:xfrm>
            <a:off x="3777000" y="5006725"/>
            <a:ext cx="1082348" cy="307777"/>
          </a:xfrm>
          <a:prstGeom prst="rect">
            <a:avLst/>
          </a:prstGeom>
          <a:noFill/>
        </p:spPr>
        <p:txBody>
          <a:bodyPr wrap="none" rtlCol="0">
            <a:spAutoFit/>
          </a:bodyPr>
          <a:lstStyle/>
          <a:p>
            <a:r>
              <a:rPr lang="ja-JP" altLang="en-US" sz="1400" dirty="0" err="1" smtClean="0">
                <a:latin typeface="HG丸ｺﾞｼｯｸM-PRO" panose="020F0600000000000000" pitchFamily="50" charset="-128"/>
                <a:ea typeface="HG丸ｺﾞｼｯｸM-PRO" panose="020F0600000000000000" pitchFamily="50" charset="-128"/>
              </a:rPr>
              <a:t>なまやさい</a:t>
            </a:r>
            <a:endParaRPr kumimoji="1" lang="ja-JP" altLang="en-US" sz="1400" dirty="0">
              <a:latin typeface="HG丸ｺﾞｼｯｸM-PRO" panose="020F0600000000000000" pitchFamily="50" charset="-128"/>
              <a:ea typeface="HG丸ｺﾞｼｯｸM-PRO" panose="020F0600000000000000" pitchFamily="50" charset="-128"/>
            </a:endParaRPr>
          </a:p>
        </p:txBody>
      </p:sp>
      <p:pic>
        <p:nvPicPr>
          <p:cNvPr id="10" name="図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4457" y="5507562"/>
            <a:ext cx="1355574" cy="1355574"/>
          </a:xfrm>
          <a:prstGeom prst="rect">
            <a:avLst/>
          </a:prstGeom>
        </p:spPr>
      </p:pic>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5959" y="5677081"/>
            <a:ext cx="967425" cy="1045865"/>
          </a:xfrm>
          <a:prstGeom prst="rect">
            <a:avLst/>
          </a:prstGeom>
        </p:spPr>
      </p:pic>
      <p:pic>
        <p:nvPicPr>
          <p:cNvPr id="17" name="図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55776" y="5812536"/>
            <a:ext cx="833036" cy="816376"/>
          </a:xfrm>
          <a:prstGeom prst="rect">
            <a:avLst/>
          </a:prstGeom>
        </p:spPr>
      </p:pic>
    </p:spTree>
    <p:extLst>
      <p:ext uri="{BB962C8B-B14F-4D97-AF65-F5344CB8AC3E}">
        <p14:creationId xmlns:p14="http://schemas.microsoft.com/office/powerpoint/2010/main" val="211590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P spid="15" grpId="0"/>
      <p:bldP spid="16" grpId="0"/>
      <p:bldP spid="20" grpId="0"/>
      <p:bldP spid="24" grpId="0"/>
      <p:bldP spid="25" grpId="0"/>
      <p:bldP spid="26" grpId="0"/>
      <p:bldP spid="27"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4822638" y="1373355"/>
            <a:ext cx="4212000" cy="201600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124094" y="1368477"/>
            <a:ext cx="4212000" cy="201600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32" y="1409804"/>
            <a:ext cx="1716642" cy="1583602"/>
          </a:xfrm>
          <a:prstGeom prst="rect">
            <a:avLst/>
          </a:prstGeom>
        </p:spPr>
      </p:pic>
      <p:pic>
        <p:nvPicPr>
          <p:cNvPr id="38" name="図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2018" y="1480278"/>
            <a:ext cx="1283129" cy="1283129"/>
          </a:xfrm>
          <a:prstGeom prst="rect">
            <a:avLst/>
          </a:prstGeom>
        </p:spPr>
      </p:pic>
      <p:pic>
        <p:nvPicPr>
          <p:cNvPr id="39" name="図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1598" y="1363599"/>
            <a:ext cx="1656184" cy="1656184"/>
          </a:xfrm>
          <a:prstGeom prst="rect">
            <a:avLst/>
          </a:prstGeom>
        </p:spPr>
      </p:pic>
      <p:pic>
        <p:nvPicPr>
          <p:cNvPr id="40" name="図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6132" y="1462321"/>
            <a:ext cx="1478568" cy="1478568"/>
          </a:xfrm>
          <a:prstGeom prst="rect">
            <a:avLst/>
          </a:prstGeom>
        </p:spPr>
      </p:pic>
      <p:sp>
        <p:nvSpPr>
          <p:cNvPr id="41" name="テキスト ボックス 40"/>
          <p:cNvSpPr txBox="1"/>
          <p:nvPr/>
        </p:nvSpPr>
        <p:spPr>
          <a:xfrm>
            <a:off x="235300" y="2912583"/>
            <a:ext cx="1723549" cy="400110"/>
          </a:xfrm>
          <a:prstGeom prst="rect">
            <a:avLst/>
          </a:prstGeom>
          <a:noFill/>
        </p:spPr>
        <p:txBody>
          <a:bodyPr wrap="none" rtlCol="0">
            <a:spAutoFit/>
          </a:bodyPr>
          <a:lstStyle/>
          <a:p>
            <a:r>
              <a:rPr lang="ja-JP" altLang="en-US" sz="2000" dirty="0" smtClean="0">
                <a:latin typeface="HG丸ｺﾞｼｯｸM-PRO" panose="020F0600000000000000" pitchFamily="50" charset="-128"/>
                <a:ea typeface="HG丸ｺﾞｼｯｸM-PRO" panose="020F0600000000000000" pitchFamily="50" charset="-128"/>
              </a:rPr>
              <a:t>フランスパン</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42" name="テキスト ボックス 41"/>
          <p:cNvSpPr txBox="1"/>
          <p:nvPr/>
        </p:nvSpPr>
        <p:spPr>
          <a:xfrm>
            <a:off x="2528008" y="2896479"/>
            <a:ext cx="1467068" cy="400110"/>
          </a:xfrm>
          <a:prstGeom prst="rect">
            <a:avLst/>
          </a:prstGeom>
          <a:noFill/>
        </p:spPr>
        <p:txBody>
          <a:bodyPr wrap="none" rtlCol="0">
            <a:spAutoFit/>
          </a:bodyPr>
          <a:lstStyle/>
          <a:p>
            <a:r>
              <a:rPr lang="ja-JP" altLang="en-US" sz="2000" dirty="0" err="1" smtClean="0">
                <a:latin typeface="HG丸ｺﾞｼｯｸM-PRO" panose="020F0600000000000000" pitchFamily="50" charset="-128"/>
                <a:ea typeface="HG丸ｺﾞｼｯｸM-PRO" panose="020F0600000000000000" pitchFamily="50" charset="-128"/>
              </a:rPr>
              <a:t>しょく</a:t>
            </a:r>
            <a:r>
              <a:rPr lang="ja-JP" altLang="en-US" sz="2000" dirty="0" smtClean="0">
                <a:latin typeface="HG丸ｺﾞｼｯｸM-PRO" panose="020F0600000000000000" pitchFamily="50" charset="-128"/>
                <a:ea typeface="HG丸ｺﾞｼｯｸM-PRO" panose="020F0600000000000000" pitchFamily="50" charset="-128"/>
              </a:rPr>
              <a:t>パン</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43" name="テキスト ボックス 42"/>
          <p:cNvSpPr txBox="1"/>
          <p:nvPr/>
        </p:nvSpPr>
        <p:spPr>
          <a:xfrm>
            <a:off x="7274604" y="2813818"/>
            <a:ext cx="954107" cy="400110"/>
          </a:xfrm>
          <a:prstGeom prst="rect">
            <a:avLst/>
          </a:prstGeom>
          <a:noFill/>
        </p:spPr>
        <p:txBody>
          <a:bodyPr wrap="none" rtlCol="0">
            <a:spAutoFit/>
          </a:bodyPr>
          <a:lstStyle/>
          <a:p>
            <a:r>
              <a:rPr lang="ja-JP" altLang="en-US" sz="2000" dirty="0" smtClean="0">
                <a:latin typeface="HG丸ｺﾞｼｯｸM-PRO" panose="020F0600000000000000" pitchFamily="50" charset="-128"/>
                <a:ea typeface="HG丸ｺﾞｼｯｸM-PRO" panose="020F0600000000000000" pitchFamily="50" charset="-128"/>
              </a:rPr>
              <a:t>りんご</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44" name="テキスト ボックス 43"/>
          <p:cNvSpPr txBox="1"/>
          <p:nvPr/>
        </p:nvSpPr>
        <p:spPr>
          <a:xfrm>
            <a:off x="5340877" y="2819728"/>
            <a:ext cx="697627" cy="400110"/>
          </a:xfrm>
          <a:prstGeom prst="rect">
            <a:avLst/>
          </a:prstGeom>
          <a:noFill/>
        </p:spPr>
        <p:txBody>
          <a:bodyPr wrap="none" rtlCol="0">
            <a:spAutoFit/>
          </a:bodyPr>
          <a:lstStyle/>
          <a:p>
            <a:r>
              <a:rPr lang="ja-JP" altLang="en-US" sz="2000" dirty="0" smtClean="0">
                <a:latin typeface="HG丸ｺﾞｼｯｸM-PRO" panose="020F0600000000000000" pitchFamily="50" charset="-128"/>
                <a:ea typeface="HG丸ｺﾞｼｯｸM-PRO" panose="020F0600000000000000" pitchFamily="50" charset="-128"/>
              </a:rPr>
              <a:t>もも</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32" name="角丸四角形 31"/>
          <p:cNvSpPr/>
          <p:nvPr/>
        </p:nvSpPr>
        <p:spPr>
          <a:xfrm>
            <a:off x="85266" y="4281658"/>
            <a:ext cx="4284000" cy="220193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4783810" y="4286536"/>
            <a:ext cx="4284000" cy="220193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0" y="0"/>
            <a:ext cx="9144000" cy="764704"/>
          </a:xfrm>
          <a:prstGeom prst="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1628726" y="47309"/>
            <a:ext cx="6179897" cy="646331"/>
          </a:xfrm>
          <a:prstGeom prst="rect">
            <a:avLst/>
          </a:prstGeom>
          <a:noFill/>
        </p:spPr>
        <p:txBody>
          <a:bodyPr wrap="none" rtlCol="0">
            <a:spAutoFit/>
          </a:bodyPr>
          <a:lstStyle/>
          <a:p>
            <a:r>
              <a:rPr kumimoji="1" lang="ja-JP" altLang="en-US" sz="3600" dirty="0" smtClean="0">
                <a:latin typeface="HGP創英角ﾎﾟｯﾌﾟ体" panose="040B0A00000000000000" pitchFamily="50" charset="-128"/>
                <a:ea typeface="HGP創英角ﾎﾟｯﾌﾟ体" panose="040B0A00000000000000" pitchFamily="50" charset="-128"/>
              </a:rPr>
              <a:t>かむ回数はどっちが多いかな？</a:t>
            </a:r>
            <a:endParaRPr kumimoji="1" lang="ja-JP" altLang="en-US" sz="3600" dirty="0">
              <a:latin typeface="HGP創英角ﾎﾟｯﾌﾟ体" panose="040B0A00000000000000" pitchFamily="50" charset="-128"/>
              <a:ea typeface="HGP創英角ﾎﾟｯﾌﾟ体" panose="040B0A00000000000000" pitchFamily="50" charset="-128"/>
            </a:endParaRPr>
          </a:p>
        </p:txBody>
      </p:sp>
      <p:pic>
        <p:nvPicPr>
          <p:cNvPr id="4" name="図 3"/>
          <p:cNvPicPr>
            <a:picLocks noChangeAspect="1"/>
          </p:cNvPicPr>
          <p:nvPr/>
        </p:nvPicPr>
        <p:blipFill rotWithShape="1">
          <a:blip r:embed="rId7" cstate="print">
            <a:extLst>
              <a:ext uri="{28A0092B-C50C-407E-A947-70E740481C1C}">
                <a14:useLocalDpi xmlns:a14="http://schemas.microsoft.com/office/drawing/2010/main" val="0"/>
              </a:ext>
            </a:extLst>
          </a:blip>
          <a:srcRect l="10383" t="654" r="24375" b="40161"/>
          <a:stretch/>
        </p:blipFill>
        <p:spPr>
          <a:xfrm flipH="1">
            <a:off x="35496" y="24050"/>
            <a:ext cx="648072" cy="740654"/>
          </a:xfrm>
          <a:prstGeom prst="rect">
            <a:avLst/>
          </a:prstGeom>
        </p:spPr>
      </p:pic>
      <p:pic>
        <p:nvPicPr>
          <p:cNvPr id="5" name="図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649" y="4672146"/>
            <a:ext cx="2037810" cy="1273631"/>
          </a:xfrm>
          <a:prstGeom prst="rect">
            <a:avLst/>
          </a:prstGeom>
        </p:spPr>
      </p:pic>
      <p:pic>
        <p:nvPicPr>
          <p:cNvPr id="6" name="図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32265" y="4347338"/>
            <a:ext cx="1889467" cy="1889467"/>
          </a:xfrm>
          <a:prstGeom prst="rect">
            <a:avLst/>
          </a:prstGeom>
        </p:spPr>
      </p:pic>
      <p:sp>
        <p:nvSpPr>
          <p:cNvPr id="12" name="テキスト ボックス 11"/>
          <p:cNvSpPr txBox="1"/>
          <p:nvPr/>
        </p:nvSpPr>
        <p:spPr>
          <a:xfrm>
            <a:off x="36900" y="857270"/>
            <a:ext cx="1980029" cy="523220"/>
          </a:xfrm>
          <a:prstGeom prst="rect">
            <a:avLst/>
          </a:prstGeom>
          <a:noFill/>
        </p:spPr>
        <p:txBody>
          <a:bodyPr wrap="non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もんだい１</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95649" y="3763315"/>
            <a:ext cx="1980029" cy="523220"/>
          </a:xfrm>
          <a:prstGeom prst="rect">
            <a:avLst/>
          </a:prstGeom>
          <a:noFill/>
        </p:spPr>
        <p:txBody>
          <a:bodyPr wrap="non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もんだい３</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4783859" y="857270"/>
            <a:ext cx="1887055" cy="523220"/>
          </a:xfrm>
          <a:prstGeom prst="rect">
            <a:avLst/>
          </a:prstGeom>
          <a:noFill/>
        </p:spPr>
        <p:txBody>
          <a:bodyPr wrap="non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もんだい</a:t>
            </a:r>
            <a:r>
              <a:rPr lang="en-US" altLang="ja-JP" sz="2800" dirty="0" smtClean="0">
                <a:latin typeface="HG丸ｺﾞｼｯｸM-PRO" panose="020F0600000000000000" pitchFamily="50" charset="-128"/>
                <a:ea typeface="HG丸ｺﾞｼｯｸM-PRO" panose="020F0600000000000000" pitchFamily="50" charset="-128"/>
              </a:rPr>
              <a:t>2</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2689846" y="6053646"/>
            <a:ext cx="1210588" cy="400110"/>
          </a:xfrm>
          <a:prstGeom prst="rect">
            <a:avLst/>
          </a:prstGeom>
          <a:noFill/>
        </p:spPr>
        <p:txBody>
          <a:bodyPr wrap="none" rtlCol="0">
            <a:spAutoFit/>
          </a:bodyPr>
          <a:lstStyle/>
          <a:p>
            <a:r>
              <a:rPr lang="ja-JP" altLang="en-US" sz="2000" dirty="0" smtClean="0">
                <a:latin typeface="HG丸ｺﾞｼｯｸM-PRO" panose="020F0600000000000000" pitchFamily="50" charset="-128"/>
                <a:ea typeface="HG丸ｺﾞｼｯｸM-PRO" panose="020F0600000000000000" pitchFamily="50" charset="-128"/>
              </a:rPr>
              <a:t>ステーキ</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334551" y="6088356"/>
            <a:ext cx="1467068" cy="400110"/>
          </a:xfrm>
          <a:prstGeom prst="rect">
            <a:avLst/>
          </a:prstGeom>
          <a:noFill/>
        </p:spPr>
        <p:txBody>
          <a:bodyPr wrap="none" rtlCol="0">
            <a:spAutoFit/>
          </a:bodyPr>
          <a:lstStyle/>
          <a:p>
            <a:r>
              <a:rPr lang="ja-JP" altLang="en-US" sz="2000" dirty="0" smtClean="0">
                <a:latin typeface="HG丸ｺﾞｼｯｸM-PRO" panose="020F0600000000000000" pitchFamily="50" charset="-128"/>
                <a:ea typeface="HG丸ｺﾞｼｯｸM-PRO" panose="020F0600000000000000" pitchFamily="50" charset="-128"/>
              </a:rPr>
              <a:t>ハンバーグ</a:t>
            </a:r>
            <a:endParaRPr kumimoji="1" lang="ja-JP" altLang="en-US" sz="2000" dirty="0">
              <a:latin typeface="HG丸ｺﾞｼｯｸM-PRO" panose="020F0600000000000000" pitchFamily="50" charset="-128"/>
              <a:ea typeface="HG丸ｺﾞｼｯｸM-PRO" panose="020F0600000000000000" pitchFamily="50" charset="-128"/>
            </a:endParaRPr>
          </a:p>
        </p:txBody>
      </p:sp>
      <p:pic>
        <p:nvPicPr>
          <p:cNvPr id="22" name="図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22793" y="4298603"/>
            <a:ext cx="1893936" cy="1676133"/>
          </a:xfrm>
          <a:prstGeom prst="rect">
            <a:avLst/>
          </a:prstGeom>
        </p:spPr>
      </p:pic>
      <p:pic>
        <p:nvPicPr>
          <p:cNvPr id="23" name="図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25107" y="4302777"/>
            <a:ext cx="1941312" cy="1712183"/>
          </a:xfrm>
          <a:prstGeom prst="rect">
            <a:avLst/>
          </a:prstGeom>
        </p:spPr>
      </p:pic>
      <p:sp>
        <p:nvSpPr>
          <p:cNvPr id="24" name="テキスト ボックス 23"/>
          <p:cNvSpPr txBox="1"/>
          <p:nvPr/>
        </p:nvSpPr>
        <p:spPr>
          <a:xfrm>
            <a:off x="5288936" y="6012650"/>
            <a:ext cx="1467068" cy="400110"/>
          </a:xfrm>
          <a:prstGeom prst="rect">
            <a:avLst/>
          </a:prstGeom>
          <a:noFill/>
        </p:spPr>
        <p:txBody>
          <a:bodyPr wrap="none" rtlCol="0">
            <a:spAutoFit/>
          </a:bodyPr>
          <a:lstStyle/>
          <a:p>
            <a:r>
              <a:rPr lang="ja-JP" altLang="en-US" sz="2000" dirty="0" smtClean="0">
                <a:latin typeface="HG丸ｺﾞｼｯｸM-PRO" panose="020F0600000000000000" pitchFamily="50" charset="-128"/>
                <a:ea typeface="HG丸ｺﾞｼｯｸM-PRO" panose="020F0600000000000000" pitchFamily="50" charset="-128"/>
              </a:rPr>
              <a:t>ちくぜんに</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7284721" y="5974736"/>
            <a:ext cx="1467068" cy="400110"/>
          </a:xfrm>
          <a:prstGeom prst="rect">
            <a:avLst/>
          </a:prstGeom>
          <a:noFill/>
        </p:spPr>
        <p:txBody>
          <a:bodyPr wrap="none" rtlCol="0">
            <a:spAutoFit/>
          </a:bodyPr>
          <a:lstStyle/>
          <a:p>
            <a:r>
              <a:rPr lang="ja-JP" altLang="en-US" sz="2000" dirty="0" err="1" smtClean="0">
                <a:latin typeface="HG丸ｺﾞｼｯｸM-PRO" panose="020F0600000000000000" pitchFamily="50" charset="-128"/>
                <a:ea typeface="HG丸ｺﾞｼｯｸM-PRO" panose="020F0600000000000000" pitchFamily="50" charset="-128"/>
              </a:rPr>
              <a:t>にく</a:t>
            </a:r>
            <a:r>
              <a:rPr lang="ja-JP" altLang="en-US" sz="2000" dirty="0" smtClean="0">
                <a:latin typeface="HG丸ｺﾞｼｯｸM-PRO" panose="020F0600000000000000" pitchFamily="50" charset="-128"/>
                <a:ea typeface="HG丸ｺﾞｼｯｸM-PRO" panose="020F0600000000000000" pitchFamily="50" charset="-128"/>
              </a:rPr>
              <a:t>じゃが</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4678320" y="3763315"/>
            <a:ext cx="1980029" cy="523220"/>
          </a:xfrm>
          <a:prstGeom prst="rect">
            <a:avLst/>
          </a:prstGeom>
          <a:noFill/>
        </p:spPr>
        <p:txBody>
          <a:bodyPr wrap="non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もんだい４</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7" name="楕円 26"/>
          <p:cNvSpPr/>
          <p:nvPr/>
        </p:nvSpPr>
        <p:spPr>
          <a:xfrm>
            <a:off x="432329" y="2566824"/>
            <a:ext cx="1176905" cy="107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p:nvSpPr>
        <p:spPr>
          <a:xfrm>
            <a:off x="7220170" y="2434500"/>
            <a:ext cx="1176905" cy="107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p:cNvSpPr/>
          <p:nvPr/>
        </p:nvSpPr>
        <p:spPr>
          <a:xfrm>
            <a:off x="2701376" y="5673605"/>
            <a:ext cx="1176905" cy="107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p:nvSpPr>
        <p:spPr>
          <a:xfrm>
            <a:off x="5415730" y="5651640"/>
            <a:ext cx="1176905" cy="107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93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par>
                                <p:cTn id="63" presetID="10"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10" presetClass="entr" presetSubtype="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p:bldP spid="44" grpId="0"/>
      <p:bldP spid="32" grpId="0" animBg="1"/>
      <p:bldP spid="33" grpId="0" animBg="1"/>
      <p:bldP spid="13" grpId="0"/>
      <p:bldP spid="14" grpId="0"/>
      <p:bldP spid="20" grpId="0"/>
      <p:bldP spid="21" grpId="0"/>
      <p:bldP spid="24" grpId="0"/>
      <p:bldP spid="25" grpId="0"/>
      <p:bldP spid="26" grpId="0"/>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349355" y="1829479"/>
            <a:ext cx="3816424" cy="3394350"/>
          </a:xfrm>
          <a:prstGeom prst="round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0" y="0"/>
            <a:ext cx="9144000" cy="764704"/>
          </a:xfrm>
          <a:prstGeom prst="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1628726" y="47309"/>
            <a:ext cx="6179897" cy="646331"/>
          </a:xfrm>
          <a:prstGeom prst="rect">
            <a:avLst/>
          </a:prstGeom>
          <a:noFill/>
        </p:spPr>
        <p:txBody>
          <a:bodyPr wrap="none" rtlCol="0">
            <a:spAutoFit/>
          </a:bodyPr>
          <a:lstStyle/>
          <a:p>
            <a:r>
              <a:rPr kumimoji="1" lang="ja-JP" altLang="en-US" sz="3600" dirty="0" smtClean="0">
                <a:latin typeface="HGP創英角ﾎﾟｯﾌﾟ体" panose="040B0A00000000000000" pitchFamily="50" charset="-128"/>
                <a:ea typeface="HGP創英角ﾎﾟｯﾌﾟ体" panose="040B0A00000000000000" pitchFamily="50" charset="-128"/>
              </a:rPr>
              <a:t>かむ回数はどっちが多いかな？</a:t>
            </a:r>
            <a:endParaRPr kumimoji="1" lang="ja-JP" altLang="en-US" sz="3600" dirty="0">
              <a:latin typeface="HGP創英角ﾎﾟｯﾌﾟ体" panose="040B0A00000000000000" pitchFamily="50" charset="-128"/>
              <a:ea typeface="HGP創英角ﾎﾟｯﾌﾟ体" panose="040B0A00000000000000" pitchFamily="50" charset="-128"/>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10383" t="654" r="24375" b="40161"/>
          <a:stretch/>
        </p:blipFill>
        <p:spPr>
          <a:xfrm flipH="1">
            <a:off x="35496" y="24050"/>
            <a:ext cx="648072" cy="740654"/>
          </a:xfrm>
          <a:prstGeom prst="rect">
            <a:avLst/>
          </a:prstGeom>
        </p:spPr>
      </p:pic>
      <p:sp>
        <p:nvSpPr>
          <p:cNvPr id="12" name="テキスト ボックス 11"/>
          <p:cNvSpPr txBox="1"/>
          <p:nvPr/>
        </p:nvSpPr>
        <p:spPr>
          <a:xfrm>
            <a:off x="61172" y="1180023"/>
            <a:ext cx="1887055" cy="523220"/>
          </a:xfrm>
          <a:prstGeom prst="rect">
            <a:avLst/>
          </a:prstGeom>
          <a:noFill/>
        </p:spPr>
        <p:txBody>
          <a:bodyPr wrap="non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もんだい</a:t>
            </a:r>
            <a:r>
              <a:rPr lang="en-US" altLang="ja-JP" sz="2800" dirty="0" smtClean="0">
                <a:latin typeface="HG丸ｺﾞｼｯｸM-PRO" panose="020F0600000000000000" pitchFamily="50" charset="-128"/>
                <a:ea typeface="HG丸ｺﾞｼｯｸM-PRO" panose="020F0600000000000000" pitchFamily="50" charset="-128"/>
              </a:rPr>
              <a:t>5</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1349889" y="5261138"/>
            <a:ext cx="1980029" cy="400110"/>
          </a:xfrm>
          <a:prstGeom prst="rect">
            <a:avLst/>
          </a:prstGeom>
          <a:noFill/>
        </p:spPr>
        <p:txBody>
          <a:bodyPr wrap="none" rtlCol="0">
            <a:spAutoFit/>
          </a:bodyPr>
          <a:lstStyle/>
          <a:p>
            <a:r>
              <a:rPr lang="ja-JP" altLang="en-US" sz="2000" dirty="0" smtClean="0">
                <a:latin typeface="HG丸ｺﾞｼｯｸM-PRO" panose="020F0600000000000000" pitchFamily="50" charset="-128"/>
                <a:ea typeface="HG丸ｺﾞｼｯｸM-PRO" panose="020F0600000000000000" pitchFamily="50" charset="-128"/>
              </a:rPr>
              <a:t>ファストフード</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6217760" y="5261138"/>
            <a:ext cx="1210588" cy="400110"/>
          </a:xfrm>
          <a:prstGeom prst="rect">
            <a:avLst/>
          </a:prstGeom>
          <a:noFill/>
        </p:spPr>
        <p:txBody>
          <a:bodyPr wrap="none" rtlCol="0">
            <a:spAutoFit/>
          </a:bodyPr>
          <a:lstStyle/>
          <a:p>
            <a:r>
              <a:rPr lang="ja-JP" altLang="en-US" sz="2000" dirty="0" smtClean="0">
                <a:latin typeface="HG丸ｺﾞｼｯｸM-PRO" panose="020F0600000000000000" pitchFamily="50" charset="-128"/>
                <a:ea typeface="HG丸ｺﾞｼｯｸM-PRO" panose="020F0600000000000000" pitchFamily="50" charset="-128"/>
              </a:rPr>
              <a:t>わしょく</a:t>
            </a:r>
            <a:endParaRPr kumimoji="1" lang="ja-JP" altLang="en-US" sz="2000" dirty="0">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7174" y="3444966"/>
            <a:ext cx="1579139" cy="1615487"/>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883" y="2049336"/>
            <a:ext cx="1183344" cy="1615487"/>
          </a:xfrm>
          <a:prstGeom prst="rect">
            <a:avLst/>
          </a:prstGeom>
        </p:spPr>
      </p:pic>
      <p:pic>
        <p:nvPicPr>
          <p:cNvPr id="31" name="図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85028" y="1829479"/>
            <a:ext cx="1272196" cy="1615487"/>
          </a:xfrm>
          <a:prstGeom prst="rect">
            <a:avLst/>
          </a:prstGeom>
        </p:spPr>
      </p:pic>
      <p:sp>
        <p:nvSpPr>
          <p:cNvPr id="34" name="角丸四角形 33"/>
          <p:cNvSpPr/>
          <p:nvPr/>
        </p:nvSpPr>
        <p:spPr>
          <a:xfrm>
            <a:off x="4914842" y="1829479"/>
            <a:ext cx="3816424" cy="3394350"/>
          </a:xfrm>
          <a:prstGeom prst="round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57732" y="3699254"/>
            <a:ext cx="1022688" cy="1040904"/>
          </a:xfrm>
          <a:prstGeom prst="rect">
            <a:avLst/>
          </a:prstGeom>
        </p:spPr>
      </p:pic>
      <p:pic>
        <p:nvPicPr>
          <p:cNvPr id="38" name="図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84146" y="1929567"/>
            <a:ext cx="1365421" cy="1208397"/>
          </a:xfrm>
          <a:prstGeom prst="rect">
            <a:avLst/>
          </a:prstGeom>
        </p:spPr>
      </p:pic>
      <p:pic>
        <p:nvPicPr>
          <p:cNvPr id="39" name="図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77379" y="3610707"/>
            <a:ext cx="1256928" cy="1256928"/>
          </a:xfrm>
          <a:prstGeom prst="rect">
            <a:avLst/>
          </a:prstGeom>
        </p:spPr>
      </p:pic>
      <p:pic>
        <p:nvPicPr>
          <p:cNvPr id="41" name="図 4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91214" y="2106548"/>
            <a:ext cx="2429258" cy="1457555"/>
          </a:xfrm>
          <a:prstGeom prst="rect">
            <a:avLst/>
          </a:prstGeom>
        </p:spPr>
      </p:pic>
      <p:sp>
        <p:nvSpPr>
          <p:cNvPr id="42" name="フリーフォーム 41"/>
          <p:cNvSpPr/>
          <p:nvPr/>
        </p:nvSpPr>
        <p:spPr>
          <a:xfrm>
            <a:off x="6824099" y="1971024"/>
            <a:ext cx="1611824" cy="774915"/>
          </a:xfrm>
          <a:custGeom>
            <a:avLst/>
            <a:gdLst>
              <a:gd name="connsiteX0" fmla="*/ 1611824 w 1611824"/>
              <a:gd name="connsiteY0" fmla="*/ 619932 h 774915"/>
              <a:gd name="connsiteX1" fmla="*/ 1425844 w 1611824"/>
              <a:gd name="connsiteY1" fmla="*/ 0 h 774915"/>
              <a:gd name="connsiteX2" fmla="*/ 0 w 1611824"/>
              <a:gd name="connsiteY2" fmla="*/ 123986 h 774915"/>
              <a:gd name="connsiteX3" fmla="*/ 0 w 1611824"/>
              <a:gd name="connsiteY3" fmla="*/ 495946 h 774915"/>
              <a:gd name="connsiteX4" fmla="*/ 480448 w 1611824"/>
              <a:gd name="connsiteY4" fmla="*/ 712922 h 774915"/>
              <a:gd name="connsiteX5" fmla="*/ 635431 w 1611824"/>
              <a:gd name="connsiteY5" fmla="*/ 774915 h 774915"/>
              <a:gd name="connsiteX6" fmla="*/ 821411 w 1611824"/>
              <a:gd name="connsiteY6" fmla="*/ 712922 h 774915"/>
              <a:gd name="connsiteX7" fmla="*/ 1286360 w 1611824"/>
              <a:gd name="connsiteY7" fmla="*/ 712922 h 774915"/>
              <a:gd name="connsiteX8" fmla="*/ 1611824 w 1611824"/>
              <a:gd name="connsiteY8" fmla="*/ 557939 h 774915"/>
              <a:gd name="connsiteX9" fmla="*/ 1565329 w 1611824"/>
              <a:gd name="connsiteY9" fmla="*/ 557939 h 77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1824" h="774915">
                <a:moveTo>
                  <a:pt x="1611824" y="619932"/>
                </a:moveTo>
                <a:lnTo>
                  <a:pt x="1425844" y="0"/>
                </a:lnTo>
                <a:lnTo>
                  <a:pt x="0" y="123986"/>
                </a:lnTo>
                <a:lnTo>
                  <a:pt x="0" y="495946"/>
                </a:lnTo>
                <a:lnTo>
                  <a:pt x="480448" y="712922"/>
                </a:lnTo>
                <a:lnTo>
                  <a:pt x="635431" y="774915"/>
                </a:lnTo>
                <a:lnTo>
                  <a:pt x="821411" y="712922"/>
                </a:lnTo>
                <a:lnTo>
                  <a:pt x="1286360" y="712922"/>
                </a:lnTo>
                <a:lnTo>
                  <a:pt x="1611824" y="557939"/>
                </a:lnTo>
                <a:lnTo>
                  <a:pt x="1565329" y="557939"/>
                </a:lnTo>
              </a:path>
            </a:pathLst>
          </a:cu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6191578" y="4973320"/>
            <a:ext cx="1176905" cy="107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279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TotalTime>
  <Words>2102</Words>
  <Application>Microsoft Office PowerPoint</Application>
  <PresentationFormat>画面に合わせる (4:3)</PresentationFormat>
  <Paragraphs>210</Paragraphs>
  <Slides>7</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HGP創英角ﾎﾟｯﾌﾟ体</vt:lpstr>
      <vt:lpstr>HG丸ｺﾞｼｯｸM-PRO</vt:lpstr>
      <vt:lpstr>ＭＳ Ｐゴシック</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仙台市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仙台市</dc:creator>
  <cp:revision>79</cp:revision>
  <dcterms:created xsi:type="dcterms:W3CDTF">2017-02-09T00:56:16Z</dcterms:created>
  <dcterms:modified xsi:type="dcterms:W3CDTF">2020-05-07T02:17:21Z</dcterms:modified>
</cp:coreProperties>
</file>