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sldIdLst>
    <p:sldId id="256" r:id="rId2"/>
    <p:sldId id="266" r:id="rId3"/>
    <p:sldId id="258" r:id="rId4"/>
    <p:sldId id="267" r:id="rId5"/>
    <p:sldId id="263" r:id="rId6"/>
    <p:sldId id="265" r:id="rId7"/>
    <p:sldId id="268" r:id="rId8"/>
    <p:sldId id="269" r:id="rId9"/>
    <p:sldId id="271" r:id="rId10"/>
    <p:sldId id="270" r:id="rId11"/>
    <p:sldId id="272"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455" autoAdjust="0"/>
  </p:normalViewPr>
  <p:slideViewPr>
    <p:cSldViewPr>
      <p:cViewPr varScale="1">
        <p:scale>
          <a:sx n="99" d="100"/>
          <a:sy n="99" d="100"/>
        </p:scale>
        <p:origin x="19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DDA4A6-B8D7-4AB5-997F-BB00E0735D35}" type="datetimeFigureOut">
              <a:rPr kumimoji="1" lang="ja-JP" altLang="en-US" smtClean="0"/>
              <a:t>2026/3/12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744D75-7692-4CB8-876A-1A773F1F8797}" type="slidenum">
              <a:rPr kumimoji="1" lang="ja-JP" altLang="en-US" smtClean="0"/>
              <a:t>‹#›</a:t>
            </a:fld>
            <a:endParaRPr kumimoji="1" lang="ja-JP" altLang="en-US"/>
          </a:p>
        </p:txBody>
      </p:sp>
    </p:spTree>
    <p:extLst>
      <p:ext uri="{BB962C8B-B14F-4D97-AF65-F5344CB8AC3E}">
        <p14:creationId xmlns:p14="http://schemas.microsoft.com/office/powerpoint/2010/main" val="39303061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提出期限は、サウンディング実施日の前日までです。</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提出時のメール件名は、</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南小泉公園サウンディング提案書提出</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（企業名）としてください。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提出先</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2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y.nishizawa@idec-inc.co.jp</a:t>
            </a:r>
            <a:br>
              <a:rPr lang="en-US" altLang="ja-JP" sz="12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業務受託者：株式会社国際開発コンサルタンツ仙台支店　（担当）西沢</a:t>
            </a:r>
            <a:r>
              <a:rPr lang="ja-JP" altLang="en-US" dirty="0"/>
              <a:t> </a:t>
            </a:r>
          </a:p>
          <a:p>
            <a:endParaRPr kumimoji="1" lang="ja-JP" altLang="en-US" dirty="0"/>
          </a:p>
        </p:txBody>
      </p:sp>
      <p:sp>
        <p:nvSpPr>
          <p:cNvPr id="4" name="スライド番号プレースホルダー 3"/>
          <p:cNvSpPr>
            <a:spLocks noGrp="1"/>
          </p:cNvSpPr>
          <p:nvPr>
            <p:ph type="sldNum" sz="quarter" idx="5"/>
          </p:nvPr>
        </p:nvSpPr>
        <p:spPr/>
        <p:txBody>
          <a:bodyPr/>
          <a:lstStyle/>
          <a:p>
            <a:fld id="{D2744D75-7692-4CB8-876A-1A773F1F8797}" type="slidenum">
              <a:rPr kumimoji="1" lang="ja-JP" altLang="en-US" smtClean="0"/>
              <a:t>11</a:t>
            </a:fld>
            <a:endParaRPr kumimoji="1" lang="ja-JP" altLang="en-US"/>
          </a:p>
        </p:txBody>
      </p:sp>
    </p:spTree>
    <p:extLst>
      <p:ext uri="{BB962C8B-B14F-4D97-AF65-F5344CB8AC3E}">
        <p14:creationId xmlns:p14="http://schemas.microsoft.com/office/powerpoint/2010/main" val="394812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FAF3167-D367-4A30-9671-9B02FC9FBB5E}"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79718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4D23074-6E08-4BD6-8D26-B8C8490FFAAA}"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2664448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21F460F-712C-43D5-8777-D1CD6B42BCC2}"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73951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E7B5360-0818-4878-BE32-4913E7549C77}"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2424107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45EA8B3-BC77-48D4-B101-19B9E12E9426}" type="datetime1">
              <a:rPr kumimoji="1" lang="ja-JP" altLang="en-US" smtClean="0"/>
              <a:t>2026/3/12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726304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D282E8-2E1A-44B4-B228-B5A837F7C3AC}"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80407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C0A1D5C-1FC4-4D34-BB88-9F076EEB724A}" type="datetime1">
              <a:rPr kumimoji="1" lang="ja-JP" altLang="en-US" smtClean="0"/>
              <a:t>2026/3/12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2439296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89F83EE-6F4D-439C-8BF1-250C85738B1A}" type="datetime1">
              <a:rPr kumimoji="1" lang="ja-JP" altLang="en-US" smtClean="0"/>
              <a:t>2026/3/12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593877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2BE7EAC-E728-4BA2-9059-C101CA7A2166}" type="datetime1">
              <a:rPr kumimoji="1" lang="ja-JP" altLang="en-US" smtClean="0"/>
              <a:t>2026/3/12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038563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D58DFE6-3EFF-4851-A3CA-282AB9332A21}"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560267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9E1E1D-08BA-4B7F-A5BE-7F3D74573F2F}" type="datetime1">
              <a:rPr kumimoji="1" lang="ja-JP" altLang="en-US" smtClean="0"/>
              <a:t>2026/3/12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1229694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10E8C4-0249-487D-8606-A09EFC44ABEE}" type="datetime1">
              <a:rPr kumimoji="1" lang="ja-JP" altLang="en-US" smtClean="0"/>
              <a:t>2026/3/12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824C8-88A9-43A6-968C-FEB466531C0D}" type="slidenum">
              <a:rPr kumimoji="1" lang="ja-JP" altLang="en-US" smtClean="0"/>
              <a:t>‹#›</a:t>
            </a:fld>
            <a:endParaRPr kumimoji="1" lang="ja-JP" altLang="en-US"/>
          </a:p>
        </p:txBody>
      </p:sp>
    </p:spTree>
    <p:extLst>
      <p:ext uri="{BB962C8B-B14F-4D97-AF65-F5344CB8AC3E}">
        <p14:creationId xmlns:p14="http://schemas.microsoft.com/office/powerpoint/2010/main" val="3327236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484785"/>
            <a:ext cx="7772400" cy="2115666"/>
          </a:xfrm>
        </p:spPr>
        <p:txBody>
          <a:bodyPr>
            <a:noAutofit/>
          </a:bodyPr>
          <a:lstStyle/>
          <a:p>
            <a:r>
              <a:rPr lang="ja-JP" altLang="en-US" sz="3200" b="1" dirty="0">
                <a:latin typeface="游ゴシック" panose="020B0400000000000000" pitchFamily="50" charset="-128"/>
                <a:ea typeface="游ゴシック" panose="020B0400000000000000" pitchFamily="50" charset="-128"/>
              </a:rPr>
              <a:t>南小泉公園における</a:t>
            </a:r>
            <a:br>
              <a:rPr lang="en-US" altLang="ja-JP" sz="3200" b="1" dirty="0">
                <a:latin typeface="游ゴシック" panose="020B0400000000000000" pitchFamily="50" charset="-128"/>
                <a:ea typeface="游ゴシック" panose="020B0400000000000000" pitchFamily="50" charset="-128"/>
              </a:rPr>
            </a:br>
            <a:r>
              <a:rPr lang="ja-JP" altLang="en-US" sz="3200" b="1" dirty="0">
                <a:latin typeface="游ゴシック" panose="020B0400000000000000" pitchFamily="50" charset="-128"/>
                <a:ea typeface="游ゴシック" panose="020B0400000000000000" pitchFamily="50" charset="-128"/>
              </a:rPr>
              <a:t>第３回</a:t>
            </a:r>
            <a:r>
              <a:rPr lang="ja-JP" altLang="ja-JP" sz="3200" b="1" dirty="0">
                <a:latin typeface="游ゴシック" panose="020B0400000000000000" pitchFamily="50" charset="-128"/>
                <a:ea typeface="游ゴシック" panose="020B0400000000000000" pitchFamily="50" charset="-128"/>
              </a:rPr>
              <a:t>マーケットサウンディング</a:t>
            </a:r>
            <a:br>
              <a:rPr lang="en-US" altLang="ja-JP" sz="3200" b="1" dirty="0">
                <a:latin typeface="游ゴシック" panose="020B0400000000000000" pitchFamily="50" charset="-128"/>
                <a:ea typeface="游ゴシック" panose="020B0400000000000000" pitchFamily="50" charset="-128"/>
              </a:rPr>
            </a:br>
            <a:br>
              <a:rPr lang="en-US" altLang="ja-JP" sz="3200" b="1" dirty="0">
                <a:latin typeface="游ゴシック" panose="020B0400000000000000" pitchFamily="50" charset="-128"/>
                <a:ea typeface="游ゴシック" panose="020B0400000000000000" pitchFamily="50" charset="-128"/>
              </a:rPr>
            </a:br>
            <a:r>
              <a:rPr lang="ja-JP" altLang="en-US" sz="3200" b="1" dirty="0">
                <a:latin typeface="游ゴシック" panose="020B0400000000000000" pitchFamily="50" charset="-128"/>
                <a:ea typeface="游ゴシック" panose="020B0400000000000000" pitchFamily="50" charset="-128"/>
              </a:rPr>
              <a:t>提案書</a:t>
            </a:r>
            <a:endParaRPr lang="ja-JP" altLang="ja-JP" sz="3200" b="1" dirty="0">
              <a:latin typeface="游ゴシック" panose="020B0400000000000000" pitchFamily="50" charset="-128"/>
              <a:ea typeface="游ゴシック" panose="020B0400000000000000" pitchFamily="50" charset="-128"/>
            </a:endParaRPr>
          </a:p>
        </p:txBody>
      </p:sp>
      <p:sp>
        <p:nvSpPr>
          <p:cNvPr id="3" name="サブタイトル 2"/>
          <p:cNvSpPr>
            <a:spLocks noGrp="1"/>
          </p:cNvSpPr>
          <p:nvPr>
            <p:ph type="subTitle" idx="1"/>
          </p:nvPr>
        </p:nvSpPr>
        <p:spPr>
          <a:xfrm>
            <a:off x="755576" y="4772744"/>
            <a:ext cx="7920880" cy="1320552"/>
          </a:xfrm>
          <a:solidFill>
            <a:schemeClr val="bg1">
              <a:lumMod val="95000"/>
            </a:schemeClr>
          </a:solidFill>
        </p:spPr>
        <p:txBody>
          <a:bodyPr>
            <a:normAutofit/>
          </a:bodyPr>
          <a:lstStyle/>
          <a:p>
            <a:pPr algn="l"/>
            <a:r>
              <a:rPr lang="ja-JP" altLang="ja-JP" sz="2000" b="1" dirty="0">
                <a:solidFill>
                  <a:schemeClr val="tx1"/>
                </a:solidFill>
                <a:latin typeface="游ゴシック" panose="020B0400000000000000" pitchFamily="50" charset="-128"/>
                <a:ea typeface="游ゴシック" panose="020B0400000000000000" pitchFamily="50" charset="-128"/>
              </a:rPr>
              <a:t>法人名：</a:t>
            </a:r>
          </a:p>
          <a:p>
            <a:pPr algn="l"/>
            <a:r>
              <a:rPr lang="ja-JP" altLang="ja-JP" sz="2000" b="1" dirty="0">
                <a:solidFill>
                  <a:schemeClr val="tx1"/>
                </a:solidFill>
                <a:latin typeface="游ゴシック" panose="020B0400000000000000" pitchFamily="50" charset="-128"/>
                <a:ea typeface="游ゴシック" panose="020B0400000000000000" pitchFamily="50" charset="-128"/>
              </a:rPr>
              <a:t>構成法人：</a:t>
            </a:r>
          </a:p>
          <a:p>
            <a:pPr algn="l"/>
            <a:r>
              <a:rPr lang="ja-JP" altLang="ja-JP" sz="2000" b="1" dirty="0">
                <a:solidFill>
                  <a:schemeClr val="tx1"/>
                </a:solidFill>
                <a:latin typeface="游ゴシック" panose="020B0400000000000000" pitchFamily="50" charset="-128"/>
                <a:ea typeface="游ゴシック" panose="020B0400000000000000" pitchFamily="50" charset="-128"/>
              </a:rPr>
              <a:t>担当者：</a:t>
            </a:r>
          </a:p>
          <a:p>
            <a:pPr algn="l"/>
            <a:endParaRPr kumimoji="1" lang="ja-JP" altLang="en-US" sz="2000" b="1" dirty="0">
              <a:solidFill>
                <a:schemeClr val="tx1"/>
              </a:solidFill>
              <a:latin typeface="游ゴシック" panose="020B0400000000000000" pitchFamily="50" charset="-128"/>
              <a:ea typeface="游ゴシック" panose="020B0400000000000000" pitchFamily="50" charset="-128"/>
            </a:endParaRPr>
          </a:p>
        </p:txBody>
      </p:sp>
      <p:sp>
        <p:nvSpPr>
          <p:cNvPr id="4" name="正方形/長方形 3"/>
          <p:cNvSpPr/>
          <p:nvPr/>
        </p:nvSpPr>
        <p:spPr>
          <a:xfrm>
            <a:off x="7524328" y="188640"/>
            <a:ext cx="1569660" cy="369332"/>
          </a:xfrm>
          <a:prstGeom prst="rect">
            <a:avLst/>
          </a:prstGeom>
        </p:spPr>
        <p:txBody>
          <a:bodyPr wrap="none">
            <a:spAutoFit/>
          </a:bodyPr>
          <a:lstStyle/>
          <a:p>
            <a:r>
              <a:rPr lang="ja-JP" altLang="ja-JP" b="1" dirty="0">
                <a:latin typeface="游ゴシック" panose="020B0400000000000000" pitchFamily="50" charset="-128"/>
                <a:ea typeface="游ゴシック" panose="020B0400000000000000" pitchFamily="50" charset="-128"/>
              </a:rPr>
              <a:t>【参考様式】</a:t>
            </a:r>
          </a:p>
        </p:txBody>
      </p:sp>
      <p:sp>
        <p:nvSpPr>
          <p:cNvPr id="5" name="正方形/長方形 4">
            <a:extLst>
              <a:ext uri="{FF2B5EF4-FFF2-40B4-BE49-F238E27FC236}">
                <a16:creationId xmlns:a16="http://schemas.microsoft.com/office/drawing/2014/main" id="{27C682D8-F7AA-141A-BD1D-4E5D1C801010}"/>
              </a:ext>
            </a:extLst>
          </p:cNvPr>
          <p:cNvSpPr/>
          <p:nvPr/>
        </p:nvSpPr>
        <p:spPr>
          <a:xfrm>
            <a:off x="5004048" y="518327"/>
            <a:ext cx="4185761" cy="276999"/>
          </a:xfrm>
          <a:prstGeom prst="rect">
            <a:avLst/>
          </a:prstGeom>
        </p:spPr>
        <p:txBody>
          <a:bodyPr wrap="none">
            <a:spAutoFit/>
          </a:bodyPr>
          <a:lstStyle/>
          <a:p>
            <a:r>
              <a:rPr lang="en-US" altLang="ja-JP" sz="1200" b="1" dirty="0">
                <a:solidFill>
                  <a:srgbClr val="FF0000"/>
                </a:solidFill>
                <a:latin typeface="游ゴシック" panose="020B0400000000000000" pitchFamily="50" charset="-128"/>
                <a:ea typeface="游ゴシック" panose="020B0400000000000000" pitchFamily="50" charset="-128"/>
              </a:rPr>
              <a:t>※</a:t>
            </a:r>
            <a:r>
              <a:rPr lang="ja-JP" altLang="en-US" sz="1200" b="1" dirty="0">
                <a:solidFill>
                  <a:srgbClr val="FF0000"/>
                </a:solidFill>
                <a:latin typeface="游ゴシック" panose="020B0400000000000000" pitchFamily="50" charset="-128"/>
                <a:ea typeface="游ゴシック" panose="020B0400000000000000" pitchFamily="50" charset="-128"/>
              </a:rPr>
              <a:t>ページ数や記入欄などは適宜変更のうえ作成願います</a:t>
            </a:r>
            <a:endParaRPr lang="ja-JP" altLang="ja-JP" sz="1200" b="1" dirty="0">
              <a:solidFill>
                <a:srgbClr val="FF0000"/>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93583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07930-13BA-D78E-FE51-68D54073C478}"/>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36C79E36-22ED-926F-644F-91AC9827F02E}"/>
              </a:ext>
            </a:extLst>
          </p:cNvPr>
          <p:cNvSpPr txBox="1">
            <a:spLocks/>
          </p:cNvSpPr>
          <p:nvPr/>
        </p:nvSpPr>
        <p:spPr>
          <a:xfrm>
            <a:off x="251520" y="5180926"/>
            <a:ext cx="8640960" cy="1311949"/>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説明資料</a:t>
            </a:r>
            <a:r>
              <a:rPr lang="en-US" altLang="ja-JP" sz="1100" dirty="0">
                <a:latin typeface="游ゴシック" panose="020B0400000000000000" pitchFamily="50" charset="-128"/>
                <a:ea typeface="游ゴシック" panose="020B0400000000000000" pitchFamily="50" charset="-128"/>
              </a:rPr>
              <a:t>P22</a:t>
            </a:r>
            <a:r>
              <a:rPr lang="ja-JP" altLang="en-US" sz="1100" dirty="0">
                <a:latin typeface="游ゴシック" panose="020B0400000000000000" pitchFamily="50" charset="-128"/>
                <a:ea typeface="游ゴシック" panose="020B0400000000000000" pitchFamily="50" charset="-128"/>
              </a:rPr>
              <a:t>に記載している、再整備の想定スケジュールについて、ご意見があればお聞かせください。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DF0DA289-DCCF-CA61-B3CC-9D9D3B4818AE}"/>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0B9CA261-F3F5-8D29-9EDF-568E0682F154}"/>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９．事業参画について</a:t>
            </a:r>
            <a:endParaRPr kumimoji="1" lang="ja-JP" altLang="en-US" sz="2000" b="1" dirty="0">
              <a:latin typeface="+mj-ea"/>
              <a:ea typeface="+mj-ea"/>
            </a:endParaRPr>
          </a:p>
        </p:txBody>
      </p:sp>
      <p:sp>
        <p:nvSpPr>
          <p:cNvPr id="13" name="スライド番号プレースホルダー 5">
            <a:extLst>
              <a:ext uri="{FF2B5EF4-FFF2-40B4-BE49-F238E27FC236}">
                <a16:creationId xmlns:a16="http://schemas.microsoft.com/office/drawing/2014/main" id="{7C5B84B4-F339-21EE-77F9-F2308DF5710A}"/>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10</a:t>
            </a:fld>
            <a:endParaRPr kumimoji="1" lang="ja-JP" altLang="en-US"/>
          </a:p>
        </p:txBody>
      </p:sp>
      <p:sp>
        <p:nvSpPr>
          <p:cNvPr id="4" name="コンテンツ プレースホルダー 2">
            <a:extLst>
              <a:ext uri="{FF2B5EF4-FFF2-40B4-BE49-F238E27FC236}">
                <a16:creationId xmlns:a16="http://schemas.microsoft.com/office/drawing/2014/main" id="{8956EA34-C57A-9305-42CF-78D12F294D52}"/>
              </a:ext>
            </a:extLst>
          </p:cNvPr>
          <p:cNvSpPr txBox="1">
            <a:spLocks/>
          </p:cNvSpPr>
          <p:nvPr/>
        </p:nvSpPr>
        <p:spPr>
          <a:xfrm>
            <a:off x="539552" y="980904"/>
            <a:ext cx="7015608" cy="10255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600" dirty="0">
                <a:latin typeface="游ゴシック" panose="020B0400000000000000" pitchFamily="50" charset="-128"/>
                <a:ea typeface="游ゴシック" panose="020B0400000000000000" pitchFamily="50" charset="-128"/>
              </a:rPr>
              <a:t>□　ぜひ参画したい</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参画したい</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どちらともいえない</a:t>
            </a:r>
            <a:endParaRPr lang="en-US" altLang="ja-JP" sz="1600" dirty="0">
              <a:latin typeface="游ゴシック" panose="020B0400000000000000" pitchFamily="50" charset="-128"/>
              <a:ea typeface="游ゴシック" panose="020B0400000000000000" pitchFamily="50" charset="-128"/>
            </a:endParaRPr>
          </a:p>
        </p:txBody>
      </p:sp>
      <p:sp>
        <p:nvSpPr>
          <p:cNvPr id="6" name="コンテンツ プレースホルダー 2">
            <a:extLst>
              <a:ext uri="{FF2B5EF4-FFF2-40B4-BE49-F238E27FC236}">
                <a16:creationId xmlns:a16="http://schemas.microsoft.com/office/drawing/2014/main" id="{D4544CA8-3B3E-00BF-97FE-29E12FB8460F}"/>
              </a:ext>
            </a:extLst>
          </p:cNvPr>
          <p:cNvSpPr txBox="1">
            <a:spLocks/>
          </p:cNvSpPr>
          <p:nvPr/>
        </p:nvSpPr>
        <p:spPr>
          <a:xfrm>
            <a:off x="251520" y="712878"/>
            <a:ext cx="8640960" cy="1330522"/>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本事業への参加の意向をお聞かせください。</a:t>
            </a:r>
            <a:endParaRPr lang="en-US" altLang="ja-JP" sz="1100" dirty="0">
              <a:latin typeface="游ゴシック" panose="020B0400000000000000" pitchFamily="50" charset="-128"/>
              <a:ea typeface="游ゴシック" panose="020B0400000000000000" pitchFamily="50" charset="-128"/>
            </a:endParaRPr>
          </a:p>
        </p:txBody>
      </p:sp>
      <p:sp>
        <p:nvSpPr>
          <p:cNvPr id="7" name="コンテンツ プレースホルダー 2">
            <a:extLst>
              <a:ext uri="{FF2B5EF4-FFF2-40B4-BE49-F238E27FC236}">
                <a16:creationId xmlns:a16="http://schemas.microsoft.com/office/drawing/2014/main" id="{CAB8681B-CE4A-F7D1-7882-6C6D8D345FE4}"/>
              </a:ext>
            </a:extLst>
          </p:cNvPr>
          <p:cNvSpPr txBox="1">
            <a:spLocks/>
          </p:cNvSpPr>
          <p:nvPr/>
        </p:nvSpPr>
        <p:spPr>
          <a:xfrm>
            <a:off x="539552" y="2421064"/>
            <a:ext cx="7015608" cy="10255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600" dirty="0">
                <a:latin typeface="游ゴシック" panose="020B0400000000000000" pitchFamily="50" charset="-128"/>
                <a:ea typeface="游ゴシック" panose="020B0400000000000000" pitchFamily="50" charset="-128"/>
              </a:rPr>
              <a:t>□　事業の代表企業・中心的立場として参画を検討</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事業の構成企業の一員として他社と協力しての参画を検討</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その他</a:t>
            </a:r>
            <a:endParaRPr lang="en-US" altLang="ja-JP" sz="1600" dirty="0">
              <a:latin typeface="游ゴシック" panose="020B0400000000000000" pitchFamily="50" charset="-128"/>
              <a:ea typeface="游ゴシック" panose="020B0400000000000000" pitchFamily="50" charset="-128"/>
            </a:endParaRPr>
          </a:p>
        </p:txBody>
      </p:sp>
      <p:sp>
        <p:nvSpPr>
          <p:cNvPr id="9" name="コンテンツ プレースホルダー 2">
            <a:extLst>
              <a:ext uri="{FF2B5EF4-FFF2-40B4-BE49-F238E27FC236}">
                <a16:creationId xmlns:a16="http://schemas.microsoft.com/office/drawing/2014/main" id="{210CA2E7-90B4-67C6-13AC-2DA88961DFA3}"/>
              </a:ext>
            </a:extLst>
          </p:cNvPr>
          <p:cNvSpPr txBox="1">
            <a:spLocks/>
          </p:cNvSpPr>
          <p:nvPr/>
        </p:nvSpPr>
        <p:spPr>
          <a:xfrm>
            <a:off x="251520" y="2153038"/>
            <a:ext cx="8640960" cy="1330522"/>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事業参画を想定した場合の貴社の立ち位置について、意向をお聞かせください。</a:t>
            </a:r>
            <a:endParaRPr lang="en-US" altLang="ja-JP" sz="1100" dirty="0">
              <a:latin typeface="游ゴシック" panose="020B0400000000000000" pitchFamily="50" charset="-128"/>
              <a:ea typeface="游ゴシック" panose="020B0400000000000000" pitchFamily="50" charset="-128"/>
            </a:endParaRPr>
          </a:p>
        </p:txBody>
      </p:sp>
      <p:sp>
        <p:nvSpPr>
          <p:cNvPr id="12" name="コンテンツ プレースホルダー 2">
            <a:extLst>
              <a:ext uri="{FF2B5EF4-FFF2-40B4-BE49-F238E27FC236}">
                <a16:creationId xmlns:a16="http://schemas.microsoft.com/office/drawing/2014/main" id="{3720121E-574D-FAA5-5D28-C6A47CF1B48F}"/>
              </a:ext>
            </a:extLst>
          </p:cNvPr>
          <p:cNvSpPr txBox="1">
            <a:spLocks/>
          </p:cNvSpPr>
          <p:nvPr/>
        </p:nvSpPr>
        <p:spPr>
          <a:xfrm>
            <a:off x="251520" y="3593197"/>
            <a:ext cx="8640960" cy="1459517"/>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事業参画を想定した場合、貴社が中心的に担う想定の業務（役割）をご教示ください。（例：カフェの整備・運営等）</a:t>
            </a:r>
            <a:endParaRPr lang="en-US" altLang="ja-JP" sz="11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602213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28E7D-05A4-C9D4-1BBE-3A726C36DE43}"/>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F995CE61-2027-240A-D349-5EDF28E01FDE}"/>
              </a:ext>
            </a:extLst>
          </p:cNvPr>
          <p:cNvSpPr txBox="1">
            <a:spLocks/>
          </p:cNvSpPr>
          <p:nvPr/>
        </p:nvSpPr>
        <p:spPr>
          <a:xfrm>
            <a:off x="251520" y="692696"/>
            <a:ext cx="8640960" cy="223224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仕様書へ記載のリスク分担（案）等にご意見があればお聞かせください。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17972D02-4C9B-D14E-E219-CF0689DE913A}"/>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0BD97D8E-6CD3-A4DC-CEF1-C8D7B1135C3C}"/>
              </a:ext>
            </a:extLst>
          </p:cNvPr>
          <p:cNvSpPr txBox="1"/>
          <p:nvPr/>
        </p:nvSpPr>
        <p:spPr>
          <a:xfrm>
            <a:off x="119270" y="97560"/>
            <a:ext cx="7981122" cy="412613"/>
          </a:xfrm>
          <a:prstGeom prst="rect">
            <a:avLst/>
          </a:prstGeom>
          <a:noFill/>
        </p:spPr>
        <p:txBody>
          <a:bodyPr wrap="square" rtlCol="0">
            <a:spAutoFit/>
          </a:bodyPr>
          <a:lstStyle/>
          <a:p>
            <a:pPr>
              <a:lnSpc>
                <a:spcPct val="120000"/>
              </a:lnSpc>
            </a:pPr>
            <a:r>
              <a:rPr lang="en-US" altLang="ja-JP" sz="2000" b="1" dirty="0">
                <a:latin typeface="+mj-ea"/>
                <a:ea typeface="+mj-ea"/>
              </a:rPr>
              <a:t>10</a:t>
            </a:r>
            <a:r>
              <a:rPr lang="ja-JP" altLang="en-US" sz="2000" b="1" dirty="0">
                <a:latin typeface="+mj-ea"/>
                <a:ea typeface="+mj-ea"/>
              </a:rPr>
              <a:t>．その他意見・提案</a:t>
            </a:r>
            <a:endParaRPr kumimoji="1" lang="ja-JP" altLang="en-US" sz="2000" b="1" dirty="0">
              <a:latin typeface="+mj-ea"/>
              <a:ea typeface="+mj-ea"/>
            </a:endParaRPr>
          </a:p>
        </p:txBody>
      </p:sp>
      <p:sp>
        <p:nvSpPr>
          <p:cNvPr id="7" name="スライド番号プレースホルダー 5">
            <a:extLst>
              <a:ext uri="{FF2B5EF4-FFF2-40B4-BE49-F238E27FC236}">
                <a16:creationId xmlns:a16="http://schemas.microsoft.com/office/drawing/2014/main" id="{6B621FEC-25B6-F6B5-D67F-8A3C22D09EF0}"/>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11</a:t>
            </a:fld>
            <a:endParaRPr kumimoji="1" lang="ja-JP" altLang="en-US"/>
          </a:p>
        </p:txBody>
      </p:sp>
      <p:sp>
        <p:nvSpPr>
          <p:cNvPr id="4" name="コンテンツ プレースホルダー 2">
            <a:extLst>
              <a:ext uri="{FF2B5EF4-FFF2-40B4-BE49-F238E27FC236}">
                <a16:creationId xmlns:a16="http://schemas.microsoft.com/office/drawing/2014/main" id="{CB0B5D11-45FD-3932-79E1-9DA6F3E46786}"/>
              </a:ext>
            </a:extLst>
          </p:cNvPr>
          <p:cNvSpPr txBox="1">
            <a:spLocks/>
          </p:cNvSpPr>
          <p:nvPr/>
        </p:nvSpPr>
        <p:spPr>
          <a:xfrm>
            <a:off x="251520" y="2996951"/>
            <a:ext cx="8640960" cy="3626319"/>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本事業に対するご意見・ご提案などがあればお聞かせください。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79475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251520" y="764704"/>
            <a:ext cx="8640960" cy="583006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南小泉公園で事業を実施する際の事業コンセプトを記載してください（地域貢献、収益確保、ウェルビーイングなど）。</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5E23123B-559B-FE53-61AB-790A58F3D3C5}"/>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C1EC18AF-6C87-C622-1945-75A1B5989E4D}"/>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１．事業コンセプト</a:t>
            </a:r>
            <a:endParaRPr kumimoji="1" lang="ja-JP" altLang="en-US" sz="2000" b="1" dirty="0">
              <a:latin typeface="+mj-ea"/>
              <a:ea typeface="+mj-ea"/>
            </a:endParaRPr>
          </a:p>
        </p:txBody>
      </p:sp>
      <p:sp>
        <p:nvSpPr>
          <p:cNvPr id="6" name="スライド番号プレースホルダー 5">
            <a:extLst>
              <a:ext uri="{FF2B5EF4-FFF2-40B4-BE49-F238E27FC236}">
                <a16:creationId xmlns:a16="http://schemas.microsoft.com/office/drawing/2014/main" id="{C03A128A-EEDF-21E9-E532-9579407BB094}"/>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2</a:t>
            </a:fld>
            <a:endParaRPr kumimoji="1" lang="ja-JP" altLang="en-US"/>
          </a:p>
        </p:txBody>
      </p:sp>
    </p:spTree>
    <p:extLst>
      <p:ext uri="{BB962C8B-B14F-4D97-AF65-F5344CB8AC3E}">
        <p14:creationId xmlns:p14="http://schemas.microsoft.com/office/powerpoint/2010/main" val="1606499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251520" y="764705"/>
            <a:ext cx="8640960" cy="2664296"/>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収益施設の設置において提案したい区域及び概ねの面積、広場等外構のイメージについてご提案ください。</a:t>
            </a:r>
            <a:endParaRPr lang="en-US" altLang="ja-JP" sz="1100" dirty="0">
              <a:latin typeface="游ゴシック" panose="020B0400000000000000" pitchFamily="50" charset="-128"/>
              <a:ea typeface="游ゴシック" panose="020B0400000000000000" pitchFamily="50" charset="-128"/>
            </a:endParaRPr>
          </a:p>
          <a:p>
            <a:pPr marL="0" indent="0">
              <a:buNone/>
            </a:pPr>
            <a:r>
              <a:rPr lang="en-US" altLang="ja-JP" sz="1100" dirty="0">
                <a:latin typeface="游ゴシック" panose="020B0400000000000000" pitchFamily="50" charset="-128"/>
                <a:ea typeface="游ゴシック" panose="020B0400000000000000" pitchFamily="50" charset="-128"/>
              </a:rPr>
              <a:t>※</a:t>
            </a:r>
            <a:r>
              <a:rPr lang="ja-JP" altLang="ja-JP" sz="1100" dirty="0">
                <a:latin typeface="游ゴシック" panose="020B0400000000000000" pitchFamily="50" charset="-128"/>
                <a:ea typeface="游ゴシック" panose="020B0400000000000000" pitchFamily="50" charset="-128"/>
              </a:rPr>
              <a:t>事業区域</a:t>
            </a:r>
            <a:r>
              <a:rPr lang="ja-JP" altLang="en-US" sz="1100" dirty="0">
                <a:latin typeface="游ゴシック" panose="020B0400000000000000" pitchFamily="50" charset="-128"/>
                <a:ea typeface="游ゴシック" panose="020B0400000000000000" pitchFamily="50" charset="-128"/>
              </a:rPr>
              <a:t>、</a:t>
            </a:r>
            <a:r>
              <a:rPr lang="ja-JP" altLang="ja-JP" sz="1100" dirty="0">
                <a:latin typeface="游ゴシック" panose="020B0400000000000000" pitchFamily="50" charset="-128"/>
                <a:ea typeface="游ゴシック" panose="020B0400000000000000" pitchFamily="50" charset="-128"/>
              </a:rPr>
              <a:t>施設の規模（建坪や床面積等）</a:t>
            </a:r>
            <a:r>
              <a:rPr lang="ja-JP" altLang="en-US" sz="1100" dirty="0">
                <a:latin typeface="游ゴシック" panose="020B0400000000000000" pitchFamily="50" charset="-128"/>
                <a:ea typeface="游ゴシック" panose="020B0400000000000000" pitchFamily="50" charset="-128"/>
              </a:rPr>
              <a:t>、広場等外構の範囲等</a:t>
            </a:r>
            <a:r>
              <a:rPr lang="ja-JP" altLang="ja-JP" sz="1100" dirty="0">
                <a:latin typeface="游ゴシック" panose="020B0400000000000000" pitchFamily="50" charset="-128"/>
                <a:ea typeface="游ゴシック" panose="020B0400000000000000" pitchFamily="50" charset="-128"/>
              </a:rPr>
              <a:t>について</a:t>
            </a:r>
            <a:r>
              <a:rPr lang="ja-JP" altLang="en-US" sz="1100" dirty="0">
                <a:latin typeface="游ゴシック" panose="020B0400000000000000" pitchFamily="50" charset="-128"/>
                <a:ea typeface="游ゴシック" panose="020B0400000000000000" pitchFamily="50" charset="-128"/>
              </a:rPr>
              <a:t>は、</a:t>
            </a:r>
            <a:r>
              <a:rPr lang="ja-JP" altLang="ja-JP" sz="1100" dirty="0">
                <a:latin typeface="游ゴシック" panose="020B0400000000000000" pitchFamily="50" charset="-128"/>
                <a:ea typeface="游ゴシック" panose="020B0400000000000000" pitchFamily="50" charset="-128"/>
              </a:rPr>
              <a:t>平面図等を使用し</a:t>
            </a:r>
            <a:r>
              <a:rPr lang="ja-JP" altLang="en-US" sz="1100" dirty="0">
                <a:latin typeface="游ゴシック" panose="020B0400000000000000" pitchFamily="50" charset="-128"/>
                <a:ea typeface="游ゴシック" panose="020B0400000000000000" pitchFamily="50" charset="-128"/>
              </a:rPr>
              <a:t>、</a:t>
            </a:r>
            <a:r>
              <a:rPr lang="ja-JP" altLang="ja-JP" sz="1100" dirty="0">
                <a:latin typeface="游ゴシック" panose="020B0400000000000000" pitchFamily="50" charset="-128"/>
                <a:ea typeface="游ゴシック" panose="020B0400000000000000" pitchFamily="50" charset="-128"/>
              </a:rPr>
              <a:t>土地の使用範囲と提案施設の配置状況が分かるようにしてください。</a:t>
            </a:r>
          </a:p>
          <a:p>
            <a:pPr marL="0" indent="0">
              <a:buFont typeface="Arial" panose="020B0604020202020204" pitchFamily="34" charset="0"/>
              <a:buNone/>
            </a:pP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5E23123B-559B-FE53-61AB-790A58F3D3C5}"/>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C1EC18AF-6C87-C622-1945-75A1B5989E4D}"/>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２．収益施設の設置に関する提案</a:t>
            </a:r>
            <a:endParaRPr kumimoji="1" lang="ja-JP" altLang="en-US" sz="2000" b="1" dirty="0">
              <a:latin typeface="+mj-ea"/>
              <a:ea typeface="+mj-ea"/>
            </a:endParaRPr>
          </a:p>
        </p:txBody>
      </p:sp>
      <p:sp>
        <p:nvSpPr>
          <p:cNvPr id="8" name="スライド番号プレースホルダー 5">
            <a:extLst>
              <a:ext uri="{FF2B5EF4-FFF2-40B4-BE49-F238E27FC236}">
                <a16:creationId xmlns:a16="http://schemas.microsoft.com/office/drawing/2014/main" id="{E8CFE52E-ABFF-B5C7-51B9-63C3BE0EF25F}"/>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3</a:t>
            </a:fld>
            <a:endParaRPr kumimoji="1" lang="ja-JP" altLang="en-US"/>
          </a:p>
        </p:txBody>
      </p:sp>
      <p:sp>
        <p:nvSpPr>
          <p:cNvPr id="6" name="コンテンツ プレースホルダー 2">
            <a:extLst>
              <a:ext uri="{FF2B5EF4-FFF2-40B4-BE49-F238E27FC236}">
                <a16:creationId xmlns:a16="http://schemas.microsoft.com/office/drawing/2014/main" id="{61A09851-65B9-51BF-E1A0-FB3B4AC16ED7}"/>
              </a:ext>
            </a:extLst>
          </p:cNvPr>
          <p:cNvSpPr txBox="1">
            <a:spLocks/>
          </p:cNvSpPr>
          <p:nvPr/>
        </p:nvSpPr>
        <p:spPr>
          <a:xfrm>
            <a:off x="251520" y="3501008"/>
            <a:ext cx="8640960" cy="3093764"/>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収益施設の設置における提案概要（飲食・物販等の事業内容、営業時間、施設イメージ等）についてご提案ください。</a:t>
            </a:r>
            <a:endParaRPr lang="en-US" altLang="ja-JP" sz="11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902040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191A9-6717-2AA2-E4DE-64B782F3BA2C}"/>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1952BF6F-2A9B-10C4-EEB4-F0EFE0518D49}"/>
              </a:ext>
            </a:extLst>
          </p:cNvPr>
          <p:cNvSpPr txBox="1">
            <a:spLocks/>
          </p:cNvSpPr>
          <p:nvPr/>
        </p:nvSpPr>
        <p:spPr>
          <a:xfrm>
            <a:off x="251520" y="2135438"/>
            <a:ext cx="8640960" cy="4459334"/>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説明資料</a:t>
            </a:r>
            <a:r>
              <a:rPr lang="en-US" altLang="ja-JP" sz="1100" dirty="0">
                <a:latin typeface="游ゴシック" panose="020B0400000000000000" pitchFamily="50" charset="-128"/>
                <a:ea typeface="游ゴシック" panose="020B0400000000000000" pitchFamily="50" charset="-128"/>
              </a:rPr>
              <a:t>P14</a:t>
            </a:r>
            <a:r>
              <a:rPr lang="ja-JP" altLang="en-US" sz="1100" dirty="0">
                <a:latin typeface="游ゴシック" panose="020B0400000000000000" pitchFamily="50" charset="-128"/>
                <a:ea typeface="游ゴシック" panose="020B0400000000000000" pitchFamily="50" charset="-128"/>
              </a:rPr>
              <a:t>・</a:t>
            </a:r>
            <a:r>
              <a:rPr lang="en-US" altLang="ja-JP" sz="1100" dirty="0">
                <a:latin typeface="游ゴシック" panose="020B0400000000000000" pitchFamily="50" charset="-128"/>
                <a:ea typeface="游ゴシック" panose="020B0400000000000000" pitchFamily="50" charset="-128"/>
              </a:rPr>
              <a:t>P15</a:t>
            </a:r>
            <a:r>
              <a:rPr lang="ja-JP" altLang="en-US" sz="1100" dirty="0">
                <a:latin typeface="游ゴシック" panose="020B0400000000000000" pitchFamily="50" charset="-128"/>
                <a:ea typeface="游ゴシック" panose="020B0400000000000000" pitchFamily="50" charset="-128"/>
              </a:rPr>
              <a:t>を踏まえたうえで、公園の再整備における導入機能について、平面図等に提案内容を記載のうえ、可能な範囲でご提案ください。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257F423A-9BF0-49EB-8036-15E9A6AA6270}"/>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EC05D4E4-7F82-9C87-8260-64D31EA68739}"/>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３．公園再整備における施設に関する提案</a:t>
            </a:r>
            <a:endParaRPr kumimoji="1" lang="ja-JP" altLang="en-US" sz="2000" b="1" dirty="0">
              <a:latin typeface="+mj-ea"/>
              <a:ea typeface="+mj-ea"/>
            </a:endParaRPr>
          </a:p>
        </p:txBody>
      </p:sp>
      <p:sp>
        <p:nvSpPr>
          <p:cNvPr id="8" name="スライド番号プレースホルダー 5">
            <a:extLst>
              <a:ext uri="{FF2B5EF4-FFF2-40B4-BE49-F238E27FC236}">
                <a16:creationId xmlns:a16="http://schemas.microsoft.com/office/drawing/2014/main" id="{31694866-C79A-A481-F0C2-0B1319CEED31}"/>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4</a:t>
            </a:fld>
            <a:endParaRPr kumimoji="1" lang="ja-JP" altLang="en-US"/>
          </a:p>
        </p:txBody>
      </p:sp>
      <p:sp>
        <p:nvSpPr>
          <p:cNvPr id="4" name="コンテンツ プレースホルダー 2">
            <a:extLst>
              <a:ext uri="{FF2B5EF4-FFF2-40B4-BE49-F238E27FC236}">
                <a16:creationId xmlns:a16="http://schemas.microsoft.com/office/drawing/2014/main" id="{E514FF12-0B47-F205-C052-2C2D325F9EAC}"/>
              </a:ext>
            </a:extLst>
          </p:cNvPr>
          <p:cNvSpPr txBox="1">
            <a:spLocks/>
          </p:cNvSpPr>
          <p:nvPr/>
        </p:nvSpPr>
        <p:spPr>
          <a:xfrm>
            <a:off x="251520" y="620689"/>
            <a:ext cx="8640960" cy="1440160"/>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説明資料</a:t>
            </a:r>
            <a:r>
              <a:rPr lang="en-US" altLang="ja-JP" sz="1100" dirty="0">
                <a:latin typeface="游ゴシック" panose="020B0400000000000000" pitchFamily="50" charset="-128"/>
                <a:ea typeface="游ゴシック" panose="020B0400000000000000" pitchFamily="50" charset="-128"/>
              </a:rPr>
              <a:t>P14</a:t>
            </a:r>
            <a:r>
              <a:rPr lang="ja-JP" altLang="en-US" sz="1100" dirty="0">
                <a:latin typeface="游ゴシック" panose="020B0400000000000000" pitchFamily="50" charset="-128"/>
                <a:ea typeface="游ゴシック" panose="020B0400000000000000" pitchFamily="50" charset="-128"/>
              </a:rPr>
              <a:t>・</a:t>
            </a:r>
            <a:r>
              <a:rPr lang="en-US" altLang="ja-JP" sz="1100" dirty="0">
                <a:latin typeface="游ゴシック" panose="020B0400000000000000" pitchFamily="50" charset="-128"/>
                <a:ea typeface="游ゴシック" panose="020B0400000000000000" pitchFamily="50" charset="-128"/>
              </a:rPr>
              <a:t>P15</a:t>
            </a:r>
            <a:r>
              <a:rPr lang="ja-JP" altLang="en-US" sz="1100" dirty="0">
                <a:latin typeface="游ゴシック" panose="020B0400000000000000" pitchFamily="50" charset="-128"/>
                <a:ea typeface="游ゴシック" panose="020B0400000000000000" pitchFamily="50" charset="-128"/>
              </a:rPr>
              <a:t>に記載の公園の再整備における導入機能や整備主体（案）について、ご意見等があればお聞かせください。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26321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5E23123B-559B-FE53-61AB-790A58F3D3C5}"/>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C1EC18AF-6C87-C622-1945-75A1B5989E4D}"/>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４．有料公園施設に関する提案</a:t>
            </a:r>
            <a:endParaRPr kumimoji="1" lang="ja-JP" altLang="en-US" sz="2000" b="1" dirty="0">
              <a:latin typeface="+mj-ea"/>
              <a:ea typeface="+mj-ea"/>
            </a:endParaRPr>
          </a:p>
        </p:txBody>
      </p:sp>
      <p:sp>
        <p:nvSpPr>
          <p:cNvPr id="13" name="スライド番号プレースホルダー 5">
            <a:extLst>
              <a:ext uri="{FF2B5EF4-FFF2-40B4-BE49-F238E27FC236}">
                <a16:creationId xmlns:a16="http://schemas.microsoft.com/office/drawing/2014/main" id="{DB2CB072-B9BE-BA54-2751-0512CCCA713B}"/>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5</a:t>
            </a:fld>
            <a:endParaRPr kumimoji="1" lang="ja-JP" altLang="en-US"/>
          </a:p>
        </p:txBody>
      </p:sp>
      <p:sp>
        <p:nvSpPr>
          <p:cNvPr id="15" name="コンテンツ プレースホルダー 2">
            <a:extLst>
              <a:ext uri="{FF2B5EF4-FFF2-40B4-BE49-F238E27FC236}">
                <a16:creationId xmlns:a16="http://schemas.microsoft.com/office/drawing/2014/main" id="{1B15A48D-9B27-2F24-0DBE-3C04D6D3C00D}"/>
              </a:ext>
            </a:extLst>
          </p:cNvPr>
          <p:cNvSpPr txBox="1">
            <a:spLocks/>
          </p:cNvSpPr>
          <p:nvPr/>
        </p:nvSpPr>
        <p:spPr>
          <a:xfrm>
            <a:off x="251520" y="764704"/>
            <a:ext cx="8640960" cy="583006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仙台市では、指定管理者制度導入には有料公園施設（収益施設は除く）の設置が必要となります。再整備後の有料公園施設として想定される施設について、ご提案ください。（例：管理棟内の貸し会議室、レンタル自転車など）</a:t>
            </a:r>
            <a:endParaRPr lang="en-US" altLang="ja-JP" sz="11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82269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251520" y="764704"/>
            <a:ext cx="8640960" cy="583006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ソフト事業として取り組みを想定するプログラム（交通安全教室、地域連携イベント、にぎわい創出に係る物品販売等）について、可能な範囲でご提案ください。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5E23123B-559B-FE53-61AB-790A58F3D3C5}"/>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C1EC18AF-6C87-C622-1945-75A1B5989E4D}"/>
              </a:ext>
            </a:extLst>
          </p:cNvPr>
          <p:cNvSpPr txBox="1"/>
          <p:nvPr/>
        </p:nvSpPr>
        <p:spPr>
          <a:xfrm>
            <a:off x="119270" y="97560"/>
            <a:ext cx="7981122" cy="412613"/>
          </a:xfrm>
          <a:prstGeom prst="rect">
            <a:avLst/>
          </a:prstGeom>
          <a:noFill/>
        </p:spPr>
        <p:txBody>
          <a:bodyPr wrap="square" rtlCol="0">
            <a:spAutoFit/>
          </a:bodyPr>
          <a:lstStyle/>
          <a:p>
            <a:pPr>
              <a:lnSpc>
                <a:spcPct val="120000"/>
              </a:lnSpc>
            </a:pPr>
            <a:r>
              <a:rPr lang="ja-JP" altLang="en-US" sz="2000" b="1" dirty="0">
                <a:latin typeface="+mj-ea"/>
                <a:ea typeface="+mj-ea"/>
              </a:rPr>
              <a:t>５．ソフト事業の取り組みに関する提案</a:t>
            </a:r>
            <a:endParaRPr kumimoji="1" lang="ja-JP" altLang="en-US" sz="2000" b="1" dirty="0">
              <a:latin typeface="+mj-ea"/>
              <a:ea typeface="+mj-ea"/>
            </a:endParaRPr>
          </a:p>
        </p:txBody>
      </p:sp>
      <p:sp>
        <p:nvSpPr>
          <p:cNvPr id="7" name="スライド番号プレースホルダー 5">
            <a:extLst>
              <a:ext uri="{FF2B5EF4-FFF2-40B4-BE49-F238E27FC236}">
                <a16:creationId xmlns:a16="http://schemas.microsoft.com/office/drawing/2014/main" id="{38F90DFC-532A-F59B-4ADB-FE609235723D}"/>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6</a:t>
            </a:fld>
            <a:endParaRPr kumimoji="1" lang="ja-JP" altLang="en-US"/>
          </a:p>
        </p:txBody>
      </p:sp>
    </p:spTree>
    <p:extLst>
      <p:ext uri="{BB962C8B-B14F-4D97-AF65-F5344CB8AC3E}">
        <p14:creationId xmlns:p14="http://schemas.microsoft.com/office/powerpoint/2010/main" val="3910227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4DE89-F32F-BC4F-344D-AC96D54EBE27}"/>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CE9418B4-C03C-D916-15FB-005D77E8351F}"/>
              </a:ext>
            </a:extLst>
          </p:cNvPr>
          <p:cNvSpPr txBox="1">
            <a:spLocks/>
          </p:cNvSpPr>
          <p:nvPr/>
        </p:nvSpPr>
        <p:spPr>
          <a:xfrm>
            <a:off x="251520" y="764704"/>
            <a:ext cx="8640960" cy="583006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説明資料</a:t>
            </a:r>
            <a:r>
              <a:rPr lang="en-US" altLang="ja-JP" sz="1100" dirty="0">
                <a:latin typeface="游ゴシック" panose="020B0400000000000000" pitchFamily="50" charset="-128"/>
                <a:ea typeface="游ゴシック" panose="020B0400000000000000" pitchFamily="50" charset="-128"/>
              </a:rPr>
              <a:t>P20</a:t>
            </a:r>
            <a:r>
              <a:rPr lang="ja-JP" altLang="en-US" sz="1100" dirty="0">
                <a:latin typeface="游ゴシック" panose="020B0400000000000000" pitchFamily="50" charset="-128"/>
                <a:ea typeface="游ゴシック" panose="020B0400000000000000" pitchFamily="50" charset="-128"/>
              </a:rPr>
              <a:t>に記載している公園の再整備にあたって想定している事業手法について、ご意見があればお聞かせください。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BFDF73E4-3E6C-D7F1-145A-C8BD5E9A7312}"/>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5E3489D5-692B-FDB3-2569-4CC3D866D733}"/>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６．事業手法（施設整備）に関する提案</a:t>
            </a:r>
            <a:endParaRPr kumimoji="1" lang="ja-JP" altLang="en-US" sz="2000" b="1" dirty="0">
              <a:latin typeface="+mj-ea"/>
              <a:ea typeface="+mj-ea"/>
            </a:endParaRPr>
          </a:p>
        </p:txBody>
      </p:sp>
      <p:sp>
        <p:nvSpPr>
          <p:cNvPr id="7" name="コンテンツ プレースホルダー 2">
            <a:extLst>
              <a:ext uri="{FF2B5EF4-FFF2-40B4-BE49-F238E27FC236}">
                <a16:creationId xmlns:a16="http://schemas.microsoft.com/office/drawing/2014/main" id="{DE9748E3-AF99-2F07-FB65-A122A88C045D}"/>
              </a:ext>
            </a:extLst>
          </p:cNvPr>
          <p:cNvSpPr txBox="1">
            <a:spLocks/>
          </p:cNvSpPr>
          <p:nvPr/>
        </p:nvSpPr>
        <p:spPr>
          <a:xfrm>
            <a:off x="364704" y="4581128"/>
            <a:ext cx="7015608" cy="39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76213" indent="-176213"/>
            <a:r>
              <a:rPr lang="ja-JP" altLang="en-US" sz="1600" b="1" dirty="0">
                <a:latin typeface="游ゴシック" panose="020B0400000000000000" pitchFamily="50" charset="-128"/>
                <a:ea typeface="游ゴシック" panose="020B0400000000000000" pitchFamily="50" charset="-128"/>
              </a:rPr>
              <a:t>想定整備手法（収益施設等を除く公園の整備手法）について</a:t>
            </a:r>
          </a:p>
        </p:txBody>
      </p:sp>
      <p:sp>
        <p:nvSpPr>
          <p:cNvPr id="8" name="コンテンツ プレースホルダー 2">
            <a:extLst>
              <a:ext uri="{FF2B5EF4-FFF2-40B4-BE49-F238E27FC236}">
                <a16:creationId xmlns:a16="http://schemas.microsoft.com/office/drawing/2014/main" id="{C6E56FE7-34EB-0D0A-E37F-DDA78C4E2B92}"/>
              </a:ext>
            </a:extLst>
          </p:cNvPr>
          <p:cNvSpPr txBox="1">
            <a:spLocks/>
          </p:cNvSpPr>
          <p:nvPr/>
        </p:nvSpPr>
        <p:spPr>
          <a:xfrm>
            <a:off x="364704" y="1251266"/>
            <a:ext cx="6892782" cy="39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76213" indent="-176213"/>
            <a:r>
              <a:rPr lang="ja-JP" altLang="en-US" sz="1600" b="1" dirty="0">
                <a:latin typeface="游ゴシック" panose="020B0400000000000000" pitchFamily="50" charset="-128"/>
                <a:ea typeface="游ゴシック" panose="020B0400000000000000" pitchFamily="50" charset="-128"/>
              </a:rPr>
              <a:t>想定事業方式（収益施設の整備手法）について</a:t>
            </a:r>
          </a:p>
        </p:txBody>
      </p:sp>
      <p:sp>
        <p:nvSpPr>
          <p:cNvPr id="13" name="スライド番号プレースホルダー 5">
            <a:extLst>
              <a:ext uri="{FF2B5EF4-FFF2-40B4-BE49-F238E27FC236}">
                <a16:creationId xmlns:a16="http://schemas.microsoft.com/office/drawing/2014/main" id="{02D1015C-9218-35D9-43BD-44EE37CE4B63}"/>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7</a:t>
            </a:fld>
            <a:endParaRPr kumimoji="1" lang="ja-JP" altLang="en-US"/>
          </a:p>
        </p:txBody>
      </p:sp>
      <p:sp>
        <p:nvSpPr>
          <p:cNvPr id="10" name="コンテンツ プレースホルダー 2">
            <a:extLst>
              <a:ext uri="{FF2B5EF4-FFF2-40B4-BE49-F238E27FC236}">
                <a16:creationId xmlns:a16="http://schemas.microsoft.com/office/drawing/2014/main" id="{F920F20B-ACAA-AB1D-0A33-9667FBDAEF96}"/>
              </a:ext>
            </a:extLst>
          </p:cNvPr>
          <p:cNvSpPr txBox="1">
            <a:spLocks/>
          </p:cNvSpPr>
          <p:nvPr/>
        </p:nvSpPr>
        <p:spPr>
          <a:xfrm>
            <a:off x="364704" y="2958257"/>
            <a:ext cx="3826768" cy="39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76213" indent="-176213"/>
            <a:r>
              <a:rPr lang="ja-JP" altLang="en-US" sz="1600" b="1" dirty="0">
                <a:latin typeface="游ゴシック" panose="020B0400000000000000" pitchFamily="50" charset="-128"/>
                <a:ea typeface="游ゴシック" panose="020B0400000000000000" pitchFamily="50" charset="-128"/>
              </a:rPr>
              <a:t>想定事業期間について</a:t>
            </a:r>
          </a:p>
        </p:txBody>
      </p:sp>
    </p:spTree>
    <p:extLst>
      <p:ext uri="{BB962C8B-B14F-4D97-AF65-F5344CB8AC3E}">
        <p14:creationId xmlns:p14="http://schemas.microsoft.com/office/powerpoint/2010/main" val="2567699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198F1-D95B-7820-B4A1-735AE8F2735D}"/>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A92AB46C-7048-C8E5-F144-2A5880F28E23}"/>
              </a:ext>
            </a:extLst>
          </p:cNvPr>
          <p:cNvSpPr txBox="1">
            <a:spLocks/>
          </p:cNvSpPr>
          <p:nvPr/>
        </p:nvSpPr>
        <p:spPr>
          <a:xfrm>
            <a:off x="251520" y="764704"/>
            <a:ext cx="8640960" cy="5830068"/>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説明資料</a:t>
            </a:r>
            <a:r>
              <a:rPr lang="en-US" altLang="ja-JP" sz="1100" dirty="0">
                <a:latin typeface="游ゴシック" panose="020B0400000000000000" pitchFamily="50" charset="-128"/>
                <a:ea typeface="游ゴシック" panose="020B0400000000000000" pitchFamily="50" charset="-128"/>
              </a:rPr>
              <a:t>P20</a:t>
            </a:r>
            <a:r>
              <a:rPr lang="ja-JP" altLang="en-US" sz="1100" dirty="0">
                <a:latin typeface="游ゴシック" panose="020B0400000000000000" pitchFamily="50" charset="-128"/>
                <a:ea typeface="游ゴシック" panose="020B0400000000000000" pitchFamily="50" charset="-128"/>
              </a:rPr>
              <a:t>に記載している公園の再整備にあたって想定している事業手法について、ご意見があればお聞かせください。</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31968E0F-5276-34EF-92D5-08CAA96F025F}"/>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6FF301A7-FD5B-EB0E-2A19-EACFBC016A6A}"/>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７．事業手法（管理運営）に関する提案</a:t>
            </a:r>
            <a:endParaRPr kumimoji="1" lang="ja-JP" altLang="en-US" sz="2000" b="1" dirty="0">
              <a:latin typeface="+mj-ea"/>
              <a:ea typeface="+mj-ea"/>
            </a:endParaRPr>
          </a:p>
        </p:txBody>
      </p:sp>
      <p:sp>
        <p:nvSpPr>
          <p:cNvPr id="8" name="コンテンツ プレースホルダー 2">
            <a:extLst>
              <a:ext uri="{FF2B5EF4-FFF2-40B4-BE49-F238E27FC236}">
                <a16:creationId xmlns:a16="http://schemas.microsoft.com/office/drawing/2014/main" id="{DB9195D9-118A-01A1-006A-AC32F95ACA89}"/>
              </a:ext>
            </a:extLst>
          </p:cNvPr>
          <p:cNvSpPr txBox="1">
            <a:spLocks/>
          </p:cNvSpPr>
          <p:nvPr/>
        </p:nvSpPr>
        <p:spPr>
          <a:xfrm>
            <a:off x="364704" y="1251266"/>
            <a:ext cx="6892782" cy="39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76213" indent="-176213"/>
            <a:r>
              <a:rPr lang="ja-JP" altLang="en-US" sz="1600" b="1" dirty="0">
                <a:latin typeface="游ゴシック" panose="020B0400000000000000" pitchFamily="50" charset="-128"/>
                <a:ea typeface="游ゴシック" panose="020B0400000000000000" pitchFamily="50" charset="-128"/>
              </a:rPr>
              <a:t>想定管理手法について</a:t>
            </a:r>
          </a:p>
        </p:txBody>
      </p:sp>
      <p:sp>
        <p:nvSpPr>
          <p:cNvPr id="13" name="スライド番号プレースホルダー 5">
            <a:extLst>
              <a:ext uri="{FF2B5EF4-FFF2-40B4-BE49-F238E27FC236}">
                <a16:creationId xmlns:a16="http://schemas.microsoft.com/office/drawing/2014/main" id="{7D9BBD0E-5462-096C-3902-EB1B4C940B5F}"/>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8</a:t>
            </a:fld>
            <a:endParaRPr kumimoji="1" lang="ja-JP" altLang="en-US"/>
          </a:p>
        </p:txBody>
      </p:sp>
      <p:sp>
        <p:nvSpPr>
          <p:cNvPr id="10" name="コンテンツ プレースホルダー 2">
            <a:extLst>
              <a:ext uri="{FF2B5EF4-FFF2-40B4-BE49-F238E27FC236}">
                <a16:creationId xmlns:a16="http://schemas.microsoft.com/office/drawing/2014/main" id="{F0D37132-3D00-8FE5-C890-B8CD9C29B29B}"/>
              </a:ext>
            </a:extLst>
          </p:cNvPr>
          <p:cNvSpPr txBox="1">
            <a:spLocks/>
          </p:cNvSpPr>
          <p:nvPr/>
        </p:nvSpPr>
        <p:spPr>
          <a:xfrm>
            <a:off x="364704" y="2958257"/>
            <a:ext cx="8239744" cy="39077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76213" indent="-176213"/>
            <a:r>
              <a:rPr lang="ja-JP" altLang="en-US" sz="1600" b="1" dirty="0">
                <a:latin typeface="游ゴシック" panose="020B0400000000000000" pitchFamily="50" charset="-128"/>
                <a:ea typeface="游ゴシック" panose="020B0400000000000000" pitchFamily="50" charset="-128"/>
              </a:rPr>
              <a:t>指定管理者制度の考え方について（利用料金制・収受代行制のどちらを考えますか）</a:t>
            </a:r>
          </a:p>
        </p:txBody>
      </p:sp>
      <p:sp>
        <p:nvSpPr>
          <p:cNvPr id="4" name="コンテンツ プレースホルダー 2">
            <a:extLst>
              <a:ext uri="{FF2B5EF4-FFF2-40B4-BE49-F238E27FC236}">
                <a16:creationId xmlns:a16="http://schemas.microsoft.com/office/drawing/2014/main" id="{A7DA5A35-6A9C-19D9-0F71-310CB4D52623}"/>
              </a:ext>
            </a:extLst>
          </p:cNvPr>
          <p:cNvSpPr txBox="1">
            <a:spLocks/>
          </p:cNvSpPr>
          <p:nvPr/>
        </p:nvSpPr>
        <p:spPr>
          <a:xfrm>
            <a:off x="827584" y="3407813"/>
            <a:ext cx="7015608" cy="105819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600" dirty="0">
                <a:latin typeface="游ゴシック" panose="020B0400000000000000" pitchFamily="50" charset="-128"/>
                <a:ea typeface="游ゴシック" panose="020B0400000000000000" pitchFamily="50" charset="-128"/>
              </a:rPr>
              <a:t>□　利用料金制</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収受代行制</a:t>
            </a:r>
            <a:endParaRPr lang="en-US" altLang="ja-JP" sz="1600" dirty="0">
              <a:latin typeface="游ゴシック" panose="020B0400000000000000" pitchFamily="50" charset="-128"/>
              <a:ea typeface="游ゴシック" panose="020B0400000000000000" pitchFamily="50" charset="-128"/>
            </a:endParaRPr>
          </a:p>
          <a:p>
            <a:pPr marL="0" indent="0">
              <a:buNone/>
            </a:pPr>
            <a:r>
              <a:rPr lang="ja-JP" altLang="en-US" sz="1600" dirty="0">
                <a:latin typeface="游ゴシック" panose="020B0400000000000000" pitchFamily="50" charset="-128"/>
                <a:ea typeface="游ゴシック" panose="020B0400000000000000" pitchFamily="50" charset="-128"/>
              </a:rPr>
              <a:t>□　どちらともいえない</a:t>
            </a:r>
          </a:p>
        </p:txBody>
      </p:sp>
    </p:spTree>
    <p:extLst>
      <p:ext uri="{BB962C8B-B14F-4D97-AF65-F5344CB8AC3E}">
        <p14:creationId xmlns:p14="http://schemas.microsoft.com/office/powerpoint/2010/main" val="84929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54E98-4A55-3910-A4F6-497AE02AB917}"/>
            </a:ext>
          </a:extLst>
        </p:cNvPr>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7E6468CF-27D6-DEE1-063A-F2698BACEECB}"/>
              </a:ext>
            </a:extLst>
          </p:cNvPr>
          <p:cNvSpPr txBox="1">
            <a:spLocks/>
          </p:cNvSpPr>
          <p:nvPr/>
        </p:nvSpPr>
        <p:spPr>
          <a:xfrm>
            <a:off x="251520" y="3101427"/>
            <a:ext cx="8640960" cy="3493345"/>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 「３．公園再整備における導入機能に関する提案」でご提案の整備を実施する場合に想定される管理費（概算額）をご教示ください。</a:t>
            </a:r>
            <a:endParaRPr lang="en-US" altLang="ja-JP" sz="1100" dirty="0">
              <a:latin typeface="游ゴシック" panose="020B0400000000000000" pitchFamily="50" charset="-128"/>
              <a:ea typeface="游ゴシック" panose="020B0400000000000000" pitchFamily="50" charset="-128"/>
            </a:endParaRPr>
          </a:p>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民間収益施設は独立採算での整備・運営を基本とするため、市の費用負担が想定される、公園管理業務に要する費用を記入願います。</a:t>
            </a:r>
            <a:endParaRPr lang="en-US" altLang="ja-JP" sz="1100" dirty="0">
              <a:latin typeface="游ゴシック" panose="020B0400000000000000" pitchFamily="50" charset="-128"/>
              <a:ea typeface="游ゴシック" panose="020B0400000000000000" pitchFamily="50" charset="-128"/>
            </a:endParaRPr>
          </a:p>
        </p:txBody>
      </p:sp>
      <p:cxnSp>
        <p:nvCxnSpPr>
          <p:cNvPr id="2" name="直線コネクタ 1">
            <a:extLst>
              <a:ext uri="{FF2B5EF4-FFF2-40B4-BE49-F238E27FC236}">
                <a16:creationId xmlns:a16="http://schemas.microsoft.com/office/drawing/2014/main" id="{C381A401-3BEB-202B-2C2D-7ADE6554B6AF}"/>
              </a:ext>
            </a:extLst>
          </p:cNvPr>
          <p:cNvCxnSpPr/>
          <p:nvPr/>
        </p:nvCxnSpPr>
        <p:spPr>
          <a:xfrm>
            <a:off x="0" y="546100"/>
            <a:ext cx="9144000" cy="0"/>
          </a:xfrm>
          <a:prstGeom prst="line">
            <a:avLst/>
          </a:prstGeom>
          <a:ln w="28575">
            <a:solidFill>
              <a:srgbClr val="008F3A"/>
            </a:solidFill>
          </a:ln>
          <a:effectLst/>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BE75C625-43A3-15BB-67D0-3DFAFEBD8E5A}"/>
              </a:ext>
            </a:extLst>
          </p:cNvPr>
          <p:cNvSpPr txBox="1"/>
          <p:nvPr/>
        </p:nvSpPr>
        <p:spPr>
          <a:xfrm>
            <a:off x="119270" y="97560"/>
            <a:ext cx="5883965" cy="412613"/>
          </a:xfrm>
          <a:prstGeom prst="rect">
            <a:avLst/>
          </a:prstGeom>
          <a:noFill/>
        </p:spPr>
        <p:txBody>
          <a:bodyPr wrap="square" rtlCol="0">
            <a:spAutoFit/>
          </a:bodyPr>
          <a:lstStyle/>
          <a:p>
            <a:pPr>
              <a:lnSpc>
                <a:spcPct val="120000"/>
              </a:lnSpc>
            </a:pPr>
            <a:r>
              <a:rPr lang="ja-JP" altLang="en-US" sz="2000" b="1" dirty="0">
                <a:latin typeface="+mj-ea"/>
                <a:ea typeface="+mj-ea"/>
              </a:rPr>
              <a:t>８．事業費に関する提案</a:t>
            </a:r>
            <a:endParaRPr kumimoji="1" lang="ja-JP" altLang="en-US" sz="2000" b="1" dirty="0">
              <a:latin typeface="+mj-ea"/>
              <a:ea typeface="+mj-ea"/>
            </a:endParaRPr>
          </a:p>
        </p:txBody>
      </p:sp>
      <p:sp>
        <p:nvSpPr>
          <p:cNvPr id="8" name="スライド番号プレースホルダー 5">
            <a:extLst>
              <a:ext uri="{FF2B5EF4-FFF2-40B4-BE49-F238E27FC236}">
                <a16:creationId xmlns:a16="http://schemas.microsoft.com/office/drawing/2014/main" id="{1F6C0D87-FE93-B0E3-531D-A3F07FAD3B26}"/>
              </a:ext>
            </a:extLst>
          </p:cNvPr>
          <p:cNvSpPr>
            <a:spLocks noGrp="1"/>
          </p:cNvSpPr>
          <p:nvPr>
            <p:ph type="sldNum" sz="quarter" idx="12"/>
          </p:nvPr>
        </p:nvSpPr>
        <p:spPr>
          <a:xfrm>
            <a:off x="7010400" y="6492875"/>
            <a:ext cx="2133600" cy="365125"/>
          </a:xfrm>
        </p:spPr>
        <p:txBody>
          <a:bodyPr/>
          <a:lstStyle/>
          <a:p>
            <a:fld id="{2DB824C8-88A9-43A6-968C-FEB466531C0D}" type="slidenum">
              <a:rPr kumimoji="1" lang="ja-JP" altLang="en-US" smtClean="0"/>
              <a:t>9</a:t>
            </a:fld>
            <a:endParaRPr kumimoji="1" lang="ja-JP" altLang="en-US"/>
          </a:p>
        </p:txBody>
      </p:sp>
      <p:sp>
        <p:nvSpPr>
          <p:cNvPr id="4" name="コンテンツ プレースホルダー 2">
            <a:extLst>
              <a:ext uri="{FF2B5EF4-FFF2-40B4-BE49-F238E27FC236}">
                <a16:creationId xmlns:a16="http://schemas.microsoft.com/office/drawing/2014/main" id="{989CE4EB-E92D-1AEC-642A-74C3475251F0}"/>
              </a:ext>
            </a:extLst>
          </p:cNvPr>
          <p:cNvSpPr txBox="1">
            <a:spLocks/>
          </p:cNvSpPr>
          <p:nvPr/>
        </p:nvSpPr>
        <p:spPr>
          <a:xfrm>
            <a:off x="251520" y="692696"/>
            <a:ext cx="8640960" cy="2342911"/>
          </a:xfrm>
          <a:prstGeom prst="rect">
            <a:avLst/>
          </a:prstGeom>
          <a:ln>
            <a:solidFill>
              <a:srgbClr val="008F3A"/>
            </a:solidFill>
          </a:ln>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「３．公園再整備における導入機能に関する提案」でご提案の整備を実施する場合に想定される整備費（概算額）をご教示ください。</a:t>
            </a:r>
            <a:endParaRPr lang="en-US" altLang="ja-JP" sz="1100" dirty="0">
              <a:latin typeface="游ゴシック" panose="020B0400000000000000" pitchFamily="50" charset="-128"/>
              <a:ea typeface="游ゴシック" panose="020B0400000000000000" pitchFamily="50" charset="-128"/>
            </a:endParaRPr>
          </a:p>
          <a:p>
            <a:pPr marL="0" indent="0">
              <a:buNone/>
            </a:pPr>
            <a:r>
              <a:rPr lang="en-US" altLang="ja-JP" sz="1100" dirty="0">
                <a:latin typeface="游ゴシック" panose="020B0400000000000000" pitchFamily="50" charset="-128"/>
                <a:ea typeface="游ゴシック" panose="020B0400000000000000" pitchFamily="50" charset="-128"/>
              </a:rPr>
              <a:t>※</a:t>
            </a:r>
            <a:r>
              <a:rPr lang="ja-JP" altLang="en-US" sz="1100" dirty="0">
                <a:latin typeface="游ゴシック" panose="020B0400000000000000" pitchFamily="50" charset="-128"/>
                <a:ea typeface="游ゴシック" panose="020B0400000000000000" pitchFamily="50" charset="-128"/>
              </a:rPr>
              <a:t>民間収益施設は独立採算での整備・運営を基本とするため、市の費用負担が想定される、公園再整備に要する費用を記入願います。</a:t>
            </a:r>
            <a:endParaRPr lang="en-US" altLang="ja-JP" sz="1100" dirty="0">
              <a:latin typeface="游ゴシック" panose="020B0400000000000000" pitchFamily="50" charset="-128"/>
              <a:ea typeface="游ゴシック" panose="020B0400000000000000" pitchFamily="50" charset="-128"/>
            </a:endParaRPr>
          </a:p>
        </p:txBody>
      </p:sp>
      <p:graphicFrame>
        <p:nvGraphicFramePr>
          <p:cNvPr id="6" name="表 5">
            <a:extLst>
              <a:ext uri="{FF2B5EF4-FFF2-40B4-BE49-F238E27FC236}">
                <a16:creationId xmlns:a16="http://schemas.microsoft.com/office/drawing/2014/main" id="{007BD0D9-A0BF-B9D1-23E5-F6E64FCB7F26}"/>
              </a:ext>
            </a:extLst>
          </p:cNvPr>
          <p:cNvGraphicFramePr>
            <a:graphicFrameLocks noGrp="1"/>
          </p:cNvGraphicFramePr>
          <p:nvPr>
            <p:extLst>
              <p:ext uri="{D42A27DB-BD31-4B8C-83A1-F6EECF244321}">
                <p14:modId xmlns:p14="http://schemas.microsoft.com/office/powerpoint/2010/main" val="1580101001"/>
              </p:ext>
            </p:extLst>
          </p:nvPr>
        </p:nvGraphicFramePr>
        <p:xfrm>
          <a:off x="539551" y="1359220"/>
          <a:ext cx="8064897" cy="1350400"/>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3325490848"/>
                    </a:ext>
                  </a:extLst>
                </a:gridCol>
                <a:gridCol w="2232248">
                  <a:extLst>
                    <a:ext uri="{9D8B030D-6E8A-4147-A177-3AD203B41FA5}">
                      <a16:colId xmlns:a16="http://schemas.microsoft.com/office/drawing/2014/main" val="1390111522"/>
                    </a:ext>
                  </a:extLst>
                </a:gridCol>
                <a:gridCol w="3888433">
                  <a:extLst>
                    <a:ext uri="{9D8B030D-6E8A-4147-A177-3AD203B41FA5}">
                      <a16:colId xmlns:a16="http://schemas.microsoft.com/office/drawing/2014/main" val="2577747465"/>
                    </a:ext>
                  </a:extLst>
                </a:gridCol>
              </a:tblGrid>
              <a:tr h="337600">
                <a:tc>
                  <a:txBody>
                    <a:bodyPr/>
                    <a:lstStyle/>
                    <a:p>
                      <a:pPr algn="ctr"/>
                      <a:r>
                        <a:rPr kumimoji="1" lang="ja-JP" altLang="en-US" sz="1050" dirty="0"/>
                        <a:t>項目</a:t>
                      </a:r>
                    </a:p>
                  </a:txBody>
                  <a:tcPr anchor="ctr"/>
                </a:tc>
                <a:tc>
                  <a:txBody>
                    <a:bodyPr/>
                    <a:lstStyle/>
                    <a:p>
                      <a:pPr algn="ctr"/>
                      <a:r>
                        <a:rPr kumimoji="1" lang="ja-JP" altLang="en-US" sz="1050" dirty="0"/>
                        <a:t>金額（百万円・税込）</a:t>
                      </a:r>
                    </a:p>
                  </a:txBody>
                  <a:tcPr anchor="ctr"/>
                </a:tc>
                <a:tc>
                  <a:txBody>
                    <a:bodyPr/>
                    <a:lstStyle/>
                    <a:p>
                      <a:pPr algn="ctr"/>
                      <a:r>
                        <a:rPr kumimoji="1" lang="ja-JP" altLang="en-US" sz="1050" dirty="0"/>
                        <a:t>備考・算定根拠等</a:t>
                      </a:r>
                    </a:p>
                  </a:txBody>
                  <a:tcPr anchor="ctr"/>
                </a:tc>
                <a:extLst>
                  <a:ext uri="{0D108BD9-81ED-4DB2-BD59-A6C34878D82A}">
                    <a16:rowId xmlns:a16="http://schemas.microsoft.com/office/drawing/2014/main" val="1989050069"/>
                  </a:ext>
                </a:extLst>
              </a:tr>
              <a:tr h="337600">
                <a:tc>
                  <a:txBody>
                    <a:bodyPr/>
                    <a:lstStyle/>
                    <a:p>
                      <a:r>
                        <a:rPr kumimoji="1" lang="ja-JP" altLang="en-US" sz="1050" dirty="0"/>
                        <a:t>設計監理費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411672523"/>
                  </a:ext>
                </a:extLst>
              </a:tr>
              <a:tr h="337600">
                <a:tc>
                  <a:txBody>
                    <a:bodyPr/>
                    <a:lstStyle/>
                    <a:p>
                      <a:r>
                        <a:rPr kumimoji="1" lang="ja-JP" altLang="en-US" sz="1050" dirty="0"/>
                        <a:t>整備費</a:t>
                      </a:r>
                    </a:p>
                  </a:txBody>
                  <a:tcPr anchor="ctr"/>
                </a:tc>
                <a:tc>
                  <a:txBody>
                    <a:bodyPr/>
                    <a:lstStyle/>
                    <a:p>
                      <a:endParaRPr kumimoji="1" lang="ja-JP" altLang="en-US" sz="1050" dirty="0"/>
                    </a:p>
                  </a:txBody>
                  <a:tcPr anchor="ctr"/>
                </a:tc>
                <a:tc>
                  <a:txBody>
                    <a:bodyPr/>
                    <a:lstStyle/>
                    <a:p>
                      <a:endParaRPr kumimoji="1" lang="ja-JP" altLang="en-US" sz="1050"/>
                    </a:p>
                  </a:txBody>
                  <a:tcPr anchor="ctr"/>
                </a:tc>
                <a:extLst>
                  <a:ext uri="{0D108BD9-81ED-4DB2-BD59-A6C34878D82A}">
                    <a16:rowId xmlns:a16="http://schemas.microsoft.com/office/drawing/2014/main" val="233028547"/>
                  </a:ext>
                </a:extLst>
              </a:tr>
              <a:tr h="337600">
                <a:tc>
                  <a:txBody>
                    <a:bodyPr/>
                    <a:lstStyle/>
                    <a:p>
                      <a:pPr algn="r"/>
                      <a:r>
                        <a:rPr kumimoji="1" lang="ja-JP" altLang="en-US" sz="1050" dirty="0"/>
                        <a:t>合計</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4114017840"/>
                  </a:ext>
                </a:extLst>
              </a:tr>
            </a:tbl>
          </a:graphicData>
        </a:graphic>
      </p:graphicFrame>
      <p:graphicFrame>
        <p:nvGraphicFramePr>
          <p:cNvPr id="10" name="表 9">
            <a:extLst>
              <a:ext uri="{FF2B5EF4-FFF2-40B4-BE49-F238E27FC236}">
                <a16:creationId xmlns:a16="http://schemas.microsoft.com/office/drawing/2014/main" id="{DEB9CE46-C78D-1B4C-2E69-047E9642B44B}"/>
              </a:ext>
            </a:extLst>
          </p:cNvPr>
          <p:cNvGraphicFramePr>
            <a:graphicFrameLocks noGrp="1"/>
          </p:cNvGraphicFramePr>
          <p:nvPr>
            <p:extLst>
              <p:ext uri="{D42A27DB-BD31-4B8C-83A1-F6EECF244321}">
                <p14:modId xmlns:p14="http://schemas.microsoft.com/office/powerpoint/2010/main" val="1783355708"/>
              </p:ext>
            </p:extLst>
          </p:nvPr>
        </p:nvGraphicFramePr>
        <p:xfrm>
          <a:off x="539551" y="3702564"/>
          <a:ext cx="8064897" cy="2629904"/>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3325490848"/>
                    </a:ext>
                  </a:extLst>
                </a:gridCol>
                <a:gridCol w="2232248">
                  <a:extLst>
                    <a:ext uri="{9D8B030D-6E8A-4147-A177-3AD203B41FA5}">
                      <a16:colId xmlns:a16="http://schemas.microsoft.com/office/drawing/2014/main" val="1390111522"/>
                    </a:ext>
                  </a:extLst>
                </a:gridCol>
                <a:gridCol w="3888433">
                  <a:extLst>
                    <a:ext uri="{9D8B030D-6E8A-4147-A177-3AD203B41FA5}">
                      <a16:colId xmlns:a16="http://schemas.microsoft.com/office/drawing/2014/main" val="2577747465"/>
                    </a:ext>
                  </a:extLst>
                </a:gridCol>
              </a:tblGrid>
              <a:tr h="328738">
                <a:tc>
                  <a:txBody>
                    <a:bodyPr/>
                    <a:lstStyle/>
                    <a:p>
                      <a:pPr algn="ctr"/>
                      <a:r>
                        <a:rPr kumimoji="1" lang="ja-JP" altLang="en-US" sz="1050" dirty="0"/>
                        <a:t>項目</a:t>
                      </a:r>
                    </a:p>
                  </a:txBody>
                  <a:tcPr anchor="ctr"/>
                </a:tc>
                <a:tc>
                  <a:txBody>
                    <a:bodyPr/>
                    <a:lstStyle/>
                    <a:p>
                      <a:pPr algn="ctr"/>
                      <a:r>
                        <a:rPr kumimoji="1" lang="ja-JP" altLang="en-US" sz="1050" dirty="0"/>
                        <a:t>金額（百万円・税込）</a:t>
                      </a:r>
                    </a:p>
                  </a:txBody>
                  <a:tcPr anchor="ctr"/>
                </a:tc>
                <a:tc>
                  <a:txBody>
                    <a:bodyPr/>
                    <a:lstStyle/>
                    <a:p>
                      <a:pPr algn="ctr"/>
                      <a:r>
                        <a:rPr kumimoji="1" lang="ja-JP" altLang="en-US" sz="1050" dirty="0"/>
                        <a:t>備考・算定根拠等</a:t>
                      </a:r>
                    </a:p>
                  </a:txBody>
                  <a:tcPr anchor="ctr"/>
                </a:tc>
                <a:extLst>
                  <a:ext uri="{0D108BD9-81ED-4DB2-BD59-A6C34878D82A}">
                    <a16:rowId xmlns:a16="http://schemas.microsoft.com/office/drawing/2014/main" val="1989050069"/>
                  </a:ext>
                </a:extLst>
              </a:tr>
              <a:tr h="328738">
                <a:tc>
                  <a:txBody>
                    <a:bodyPr/>
                    <a:lstStyle/>
                    <a:p>
                      <a:r>
                        <a:rPr kumimoji="1" lang="ja-JP" altLang="en-US" sz="1050" dirty="0"/>
                        <a:t>人件費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411672523"/>
                  </a:ext>
                </a:extLst>
              </a:tr>
              <a:tr h="328738">
                <a:tc>
                  <a:txBody>
                    <a:bodyPr/>
                    <a:lstStyle/>
                    <a:p>
                      <a:r>
                        <a:rPr kumimoji="1" lang="ja-JP" altLang="en-US" sz="1050" dirty="0"/>
                        <a:t>光熱水費</a:t>
                      </a:r>
                    </a:p>
                  </a:txBody>
                  <a:tcPr anchor="ctr"/>
                </a:tc>
                <a:tc>
                  <a:txBody>
                    <a:bodyPr/>
                    <a:lstStyle/>
                    <a:p>
                      <a:endParaRPr kumimoji="1" lang="ja-JP" altLang="en-US" sz="1050" dirty="0"/>
                    </a:p>
                  </a:txBody>
                  <a:tcPr anchor="ctr"/>
                </a:tc>
                <a:tc>
                  <a:txBody>
                    <a:bodyPr/>
                    <a:lstStyle/>
                    <a:p>
                      <a:endParaRPr kumimoji="1" lang="ja-JP" altLang="en-US" sz="1050"/>
                    </a:p>
                  </a:txBody>
                  <a:tcPr anchor="ctr"/>
                </a:tc>
                <a:extLst>
                  <a:ext uri="{0D108BD9-81ED-4DB2-BD59-A6C34878D82A}">
                    <a16:rowId xmlns:a16="http://schemas.microsoft.com/office/drawing/2014/main" val="233028547"/>
                  </a:ext>
                </a:extLst>
              </a:tr>
              <a:tr h="328738">
                <a:tc>
                  <a:txBody>
                    <a:bodyPr/>
                    <a:lstStyle/>
                    <a:p>
                      <a:r>
                        <a:rPr kumimoji="1" lang="ja-JP" altLang="en-US" sz="1050" dirty="0"/>
                        <a:t>修繕費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1246390415"/>
                  </a:ext>
                </a:extLst>
              </a:tr>
              <a:tr h="328738">
                <a:tc>
                  <a:txBody>
                    <a:bodyPr/>
                    <a:lstStyle/>
                    <a:p>
                      <a:r>
                        <a:rPr kumimoji="1" lang="ja-JP" altLang="en-US" sz="1050" dirty="0"/>
                        <a:t>維持管理等委託費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2781847779"/>
                  </a:ext>
                </a:extLst>
              </a:tr>
              <a:tr h="328738">
                <a:tc>
                  <a:txBody>
                    <a:bodyPr/>
                    <a:lstStyle/>
                    <a:p>
                      <a:r>
                        <a:rPr kumimoji="1" lang="ja-JP" altLang="en-US" sz="1050" dirty="0"/>
                        <a:t>交通安全プログラム運営費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671603707"/>
                  </a:ext>
                </a:extLst>
              </a:tr>
              <a:tr h="328738">
                <a:tc>
                  <a:txBody>
                    <a:bodyPr/>
                    <a:lstStyle/>
                    <a:p>
                      <a:r>
                        <a:rPr kumimoji="1" lang="ja-JP" altLang="en-US" sz="1050" dirty="0"/>
                        <a:t>その他経費</a:t>
                      </a:r>
                    </a:p>
                  </a:txBody>
                  <a:tcPr anchor="ctr"/>
                </a:tc>
                <a:tc>
                  <a:txBody>
                    <a:bodyPr/>
                    <a:lstStyle/>
                    <a:p>
                      <a:endParaRPr kumimoji="1" lang="ja-JP" altLang="en-US" sz="1050" dirty="0"/>
                    </a:p>
                  </a:txBody>
                  <a:tcPr anchor="ctr"/>
                </a:tc>
                <a:tc>
                  <a:txBody>
                    <a:bodyPr/>
                    <a:lstStyle/>
                    <a:p>
                      <a:endParaRPr kumimoji="1" lang="ja-JP" altLang="en-US" sz="1050" dirty="0"/>
                    </a:p>
                  </a:txBody>
                  <a:tcPr anchor="ctr"/>
                </a:tc>
                <a:extLst>
                  <a:ext uri="{0D108BD9-81ED-4DB2-BD59-A6C34878D82A}">
                    <a16:rowId xmlns:a16="http://schemas.microsoft.com/office/drawing/2014/main" val="2218108238"/>
                  </a:ext>
                </a:extLst>
              </a:tr>
              <a:tr h="328738">
                <a:tc>
                  <a:txBody>
                    <a:bodyPr/>
                    <a:lstStyle/>
                    <a:p>
                      <a:pPr algn="r"/>
                      <a:r>
                        <a:rPr kumimoji="1" lang="ja-JP" altLang="en-US" sz="1050" dirty="0"/>
                        <a:t>合計</a:t>
                      </a:r>
                    </a:p>
                  </a:txBody>
                  <a:tcPr anchor="ctr"/>
                </a:tc>
                <a:tc>
                  <a:txBody>
                    <a:bodyPr/>
                    <a:lstStyle/>
                    <a:p>
                      <a:endParaRPr kumimoji="1" lang="ja-JP" altLang="en-US" sz="1050"/>
                    </a:p>
                  </a:txBody>
                  <a:tcPr anchor="ctr"/>
                </a:tc>
                <a:tc>
                  <a:txBody>
                    <a:bodyPr/>
                    <a:lstStyle/>
                    <a:p>
                      <a:endParaRPr kumimoji="1" lang="ja-JP" altLang="en-US" sz="1050" dirty="0"/>
                    </a:p>
                  </a:txBody>
                  <a:tcPr anchor="ctr"/>
                </a:tc>
                <a:extLst>
                  <a:ext uri="{0D108BD9-81ED-4DB2-BD59-A6C34878D82A}">
                    <a16:rowId xmlns:a16="http://schemas.microsoft.com/office/drawing/2014/main" val="4114017840"/>
                  </a:ext>
                </a:extLst>
              </a:tr>
            </a:tbl>
          </a:graphicData>
        </a:graphic>
      </p:graphicFrame>
    </p:spTree>
    <p:extLst>
      <p:ext uri="{BB962C8B-B14F-4D97-AF65-F5344CB8AC3E}">
        <p14:creationId xmlns:p14="http://schemas.microsoft.com/office/powerpoint/2010/main" val="5633906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851</TotalTime>
  <Words>942</Words>
  <PresentationFormat>画面に合わせる (4:3)</PresentationFormat>
  <Paragraphs>81</Paragraphs>
  <Slides>11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Meiryo UI</vt:lpstr>
      <vt:lpstr>游ゴシック</vt:lpstr>
      <vt:lpstr>Arial</vt:lpstr>
      <vt:lpstr>Calibri</vt:lpstr>
      <vt:lpstr>Office ​​テーマ</vt:lpstr>
      <vt:lpstr>南小泉公園における 第３回マーケットサウンディング  提案書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2017-09-28T09:35:25Z</dcterms:created>
  <dcterms:modified xsi:type="dcterms:W3CDTF">2026-03-12T06:06:07Z</dcterms:modified>
</cp:coreProperties>
</file>