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74" r:id="rId2"/>
    <p:sldId id="441" r:id="rId3"/>
    <p:sldId id="442" r:id="rId4"/>
    <p:sldId id="276" r:id="rId5"/>
    <p:sldId id="393" r:id="rId6"/>
    <p:sldId id="452" r:id="rId7"/>
    <p:sldId id="447" r:id="rId8"/>
    <p:sldId id="448" r:id="rId9"/>
    <p:sldId id="449" r:id="rId10"/>
    <p:sldId id="450" r:id="rId11"/>
    <p:sldId id="451" r:id="rId12"/>
    <p:sldId id="453" r:id="rId13"/>
    <p:sldId id="445" r:id="rId14"/>
    <p:sldId id="443" r:id="rId15"/>
    <p:sldId id="462" r:id="rId16"/>
    <p:sldId id="463" r:id="rId17"/>
    <p:sldId id="464" r:id="rId18"/>
    <p:sldId id="455" r:id="rId19"/>
    <p:sldId id="456" r:id="rId20"/>
    <p:sldId id="457" r:id="rId21"/>
    <p:sldId id="458" r:id="rId22"/>
    <p:sldId id="459" r:id="rId23"/>
    <p:sldId id="446" r:id="rId24"/>
    <p:sldId id="444" r:id="rId25"/>
    <p:sldId id="460" r:id="rId26"/>
  </p:sldIdLst>
  <p:sldSz cx="9144000" cy="6858000" type="screen4x3"/>
  <p:notesSz cx="6711950" cy="98456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A71B1D8-C6F0-4856-8E32-FD26416A7882}">
          <p14:sldIdLst>
            <p14:sldId id="274"/>
            <p14:sldId id="441"/>
            <p14:sldId id="442"/>
            <p14:sldId id="276"/>
            <p14:sldId id="393"/>
            <p14:sldId id="452"/>
            <p14:sldId id="447"/>
            <p14:sldId id="448"/>
            <p14:sldId id="449"/>
            <p14:sldId id="450"/>
            <p14:sldId id="451"/>
            <p14:sldId id="453"/>
            <p14:sldId id="445"/>
            <p14:sldId id="443"/>
            <p14:sldId id="462"/>
            <p14:sldId id="463"/>
            <p14:sldId id="464"/>
            <p14:sldId id="455"/>
            <p14:sldId id="456"/>
            <p14:sldId id="457"/>
            <p14:sldId id="458"/>
            <p14:sldId id="459"/>
            <p14:sldId id="446"/>
            <p14:sldId id="444"/>
            <p14:sldId id="460"/>
          </p14:sldIdLst>
        </p14:section>
      </p14:sectionLst>
    </p:ext>
    <p:ext uri="{EFAFB233-063F-42B5-8137-9DF3F51BA10A}">
      <p15:sldGuideLst xmlns:p15="http://schemas.microsoft.com/office/powerpoint/2012/main">
        <p15:guide id="2" pos="2880">
          <p15:clr>
            <a:srgbClr val="A4A3A4"/>
          </p15:clr>
        </p15:guide>
        <p15:guide id="3" orient="horz" pos="2568" userDrawn="1">
          <p15:clr>
            <a:srgbClr val="A4A3A4"/>
          </p15:clr>
        </p15:guide>
        <p15:guide id="4" orient="horz" pos="2160">
          <p15:clr>
            <a:srgbClr val="A4A3A4"/>
          </p15:clr>
        </p15:guide>
        <p15:guide id="5" pos="5759">
          <p15:clr>
            <a:srgbClr val="A4A3A4"/>
          </p15:clr>
        </p15:guide>
      </p15:sldGuideLst>
    </p:ext>
    <p:ext uri="{2D200454-40CA-4A62-9FC3-DE9A4176ACB9}">
      <p15:notesGuideLst xmlns:p15="http://schemas.microsoft.com/office/powerpoint/2012/main">
        <p15:guide id="1" orient="horz" pos="3101" userDrawn="1">
          <p15:clr>
            <a:srgbClr val="A4A3A4"/>
          </p15:clr>
        </p15:guide>
        <p15:guide id="2" pos="211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9900"/>
    <a:srgbClr val="99CCFF"/>
    <a:srgbClr val="CCFFCC"/>
    <a:srgbClr val="CCFF99"/>
    <a:srgbClr val="33CC33"/>
    <a:srgbClr val="66FF66"/>
    <a:srgbClr val="B2B2B2"/>
    <a:srgbClr val="FF505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76079" autoAdjust="0"/>
  </p:normalViewPr>
  <p:slideViewPr>
    <p:cSldViewPr>
      <p:cViewPr varScale="1">
        <p:scale>
          <a:sx n="73" d="100"/>
          <a:sy n="73" d="100"/>
        </p:scale>
        <p:origin x="1284" y="66"/>
      </p:cViewPr>
      <p:guideLst>
        <p:guide pos="2880"/>
        <p:guide orient="horz" pos="2568"/>
        <p:guide orient="horz" pos="2160"/>
        <p:guide pos="5759"/>
      </p:guideLst>
    </p:cSldViewPr>
  </p:slideViewPr>
  <p:notesTextViewPr>
    <p:cViewPr>
      <p:scale>
        <a:sx n="1" d="1"/>
        <a:sy n="1" d="1"/>
      </p:scale>
      <p:origin x="0" y="0"/>
    </p:cViewPr>
  </p:notesTextViewPr>
  <p:notesViewPr>
    <p:cSldViewPr showGuides="1">
      <p:cViewPr varScale="1">
        <p:scale>
          <a:sx n="51" d="100"/>
          <a:sy n="51" d="100"/>
        </p:scale>
        <p:origin x="-2970" y="-78"/>
      </p:cViewPr>
      <p:guideLst>
        <p:guide orient="horz" pos="3101"/>
        <p:guide pos="211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jpe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4"/>
            <a:ext cx="2908194" cy="492601"/>
          </a:xfrm>
          <a:prstGeom prst="rect">
            <a:avLst/>
          </a:prstGeom>
        </p:spPr>
        <p:txBody>
          <a:bodyPr vert="horz" lIns="91159" tIns="45581" rIns="91159" bIns="4558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02177" y="4"/>
            <a:ext cx="2908194" cy="492601"/>
          </a:xfrm>
          <a:prstGeom prst="rect">
            <a:avLst/>
          </a:prstGeom>
        </p:spPr>
        <p:txBody>
          <a:bodyPr vert="horz" lIns="91159" tIns="45581" rIns="91159" bIns="45581" rtlCol="0"/>
          <a:lstStyle>
            <a:lvl1pPr algn="r">
              <a:defRPr sz="1200"/>
            </a:lvl1pPr>
          </a:lstStyle>
          <a:p>
            <a:fld id="{D0A4D4AE-F443-4294-8588-7AD40C1B823C}" type="datetimeFigureOut">
              <a:rPr kumimoji="1" lang="ja-JP" altLang="en-US" smtClean="0"/>
              <a:t>2024/10/9</a:t>
            </a:fld>
            <a:endParaRPr kumimoji="1" lang="ja-JP" altLang="en-US"/>
          </a:p>
        </p:txBody>
      </p:sp>
      <p:sp>
        <p:nvSpPr>
          <p:cNvPr id="4" name="フッター プレースホルダー 3"/>
          <p:cNvSpPr>
            <a:spLocks noGrp="1"/>
          </p:cNvSpPr>
          <p:nvPr>
            <p:ph type="ftr" sz="quarter" idx="2"/>
          </p:nvPr>
        </p:nvSpPr>
        <p:spPr>
          <a:xfrm>
            <a:off x="4" y="9351492"/>
            <a:ext cx="2908194" cy="492601"/>
          </a:xfrm>
          <a:prstGeom prst="rect">
            <a:avLst/>
          </a:prstGeom>
        </p:spPr>
        <p:txBody>
          <a:bodyPr vert="horz" lIns="91159" tIns="45581" rIns="91159" bIns="4558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02177" y="9351492"/>
            <a:ext cx="2908194" cy="492601"/>
          </a:xfrm>
          <a:prstGeom prst="rect">
            <a:avLst/>
          </a:prstGeom>
        </p:spPr>
        <p:txBody>
          <a:bodyPr vert="horz" lIns="91159" tIns="45581" rIns="91159" bIns="45581" rtlCol="0" anchor="b"/>
          <a:lstStyle>
            <a:lvl1pPr algn="r">
              <a:defRPr sz="1200"/>
            </a:lvl1pPr>
          </a:lstStyle>
          <a:p>
            <a:fld id="{750B4F94-C31E-4099-B164-4B1052A575B6}" type="slidenum">
              <a:rPr kumimoji="1" lang="ja-JP" altLang="en-US" smtClean="0"/>
              <a:t>‹#›</a:t>
            </a:fld>
            <a:endParaRPr kumimoji="1" lang="ja-JP" altLang="en-US"/>
          </a:p>
        </p:txBody>
      </p:sp>
    </p:spTree>
    <p:extLst>
      <p:ext uri="{BB962C8B-B14F-4D97-AF65-F5344CB8AC3E}">
        <p14:creationId xmlns:p14="http://schemas.microsoft.com/office/powerpoint/2010/main" val="161488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5"/>
            <a:ext cx="2908512" cy="492284"/>
          </a:xfrm>
          <a:prstGeom prst="rect">
            <a:avLst/>
          </a:prstGeom>
        </p:spPr>
        <p:txBody>
          <a:bodyPr vert="horz" lIns="91141" tIns="45572" rIns="91141" bIns="4557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01891" y="5"/>
            <a:ext cx="2908512" cy="492284"/>
          </a:xfrm>
          <a:prstGeom prst="rect">
            <a:avLst/>
          </a:prstGeom>
        </p:spPr>
        <p:txBody>
          <a:bodyPr vert="horz" lIns="91141" tIns="45572" rIns="91141" bIns="45572" rtlCol="0"/>
          <a:lstStyle>
            <a:lvl1pPr algn="r">
              <a:defRPr sz="1200"/>
            </a:lvl1pPr>
          </a:lstStyle>
          <a:p>
            <a:fld id="{DF5023CF-3068-448F-AE05-B0F5101B3992}" type="datetimeFigureOut">
              <a:rPr kumimoji="1" lang="ja-JP" altLang="en-US" smtClean="0"/>
              <a:t>2024/10/9</a:t>
            </a:fld>
            <a:endParaRPr kumimoji="1" lang="ja-JP" altLang="en-US"/>
          </a:p>
        </p:txBody>
      </p:sp>
      <p:sp>
        <p:nvSpPr>
          <p:cNvPr id="4" name="スライド イメージ プレースホルダー 3"/>
          <p:cNvSpPr>
            <a:spLocks noGrp="1" noRot="1" noChangeAspect="1"/>
          </p:cNvSpPr>
          <p:nvPr>
            <p:ph type="sldImg" idx="2"/>
          </p:nvPr>
        </p:nvSpPr>
        <p:spPr>
          <a:xfrm>
            <a:off x="895350" y="738188"/>
            <a:ext cx="4921250" cy="3692525"/>
          </a:xfrm>
          <a:prstGeom prst="rect">
            <a:avLst/>
          </a:prstGeom>
          <a:noFill/>
          <a:ln w="12700">
            <a:solidFill>
              <a:prstClr val="black"/>
            </a:solidFill>
          </a:ln>
        </p:spPr>
        <p:txBody>
          <a:bodyPr vert="horz" lIns="91141" tIns="45572" rIns="91141" bIns="45572" rtlCol="0" anchor="ctr"/>
          <a:lstStyle/>
          <a:p>
            <a:endParaRPr lang="ja-JP" altLang="en-US"/>
          </a:p>
        </p:txBody>
      </p:sp>
      <p:sp>
        <p:nvSpPr>
          <p:cNvPr id="5" name="ノート プレースホルダー 4"/>
          <p:cNvSpPr>
            <a:spLocks noGrp="1"/>
          </p:cNvSpPr>
          <p:nvPr>
            <p:ph type="body" sz="quarter" idx="3"/>
          </p:nvPr>
        </p:nvSpPr>
        <p:spPr>
          <a:xfrm>
            <a:off x="671195" y="4676700"/>
            <a:ext cx="5369560" cy="4430554"/>
          </a:xfrm>
          <a:prstGeom prst="rect">
            <a:avLst/>
          </a:prstGeom>
        </p:spPr>
        <p:txBody>
          <a:bodyPr vert="horz" lIns="91141" tIns="45572" rIns="91141" bIns="4557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5" y="9351683"/>
            <a:ext cx="2908512" cy="492284"/>
          </a:xfrm>
          <a:prstGeom prst="rect">
            <a:avLst/>
          </a:prstGeom>
        </p:spPr>
        <p:txBody>
          <a:bodyPr vert="horz" lIns="91141" tIns="45572" rIns="91141" bIns="4557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01891" y="9351683"/>
            <a:ext cx="2908512" cy="492284"/>
          </a:xfrm>
          <a:prstGeom prst="rect">
            <a:avLst/>
          </a:prstGeom>
        </p:spPr>
        <p:txBody>
          <a:bodyPr vert="horz" lIns="91141" tIns="45572" rIns="91141" bIns="45572" rtlCol="0" anchor="b"/>
          <a:lstStyle>
            <a:lvl1pPr algn="r">
              <a:defRPr sz="1200"/>
            </a:lvl1pPr>
          </a:lstStyle>
          <a:p>
            <a:fld id="{34AFF063-D4E6-45AD-B69A-3905F44B4BD2}" type="slidenum">
              <a:rPr kumimoji="1" lang="ja-JP" altLang="en-US" smtClean="0"/>
              <a:t>‹#›</a:t>
            </a:fld>
            <a:endParaRPr kumimoji="1" lang="ja-JP" altLang="en-US"/>
          </a:p>
        </p:txBody>
      </p:sp>
    </p:spTree>
    <p:extLst>
      <p:ext uri="{BB962C8B-B14F-4D97-AF65-F5344CB8AC3E}">
        <p14:creationId xmlns:p14="http://schemas.microsoft.com/office/powerpoint/2010/main" val="7256815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10</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12</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13</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14</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15</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16</a:t>
            </a:fld>
            <a:endParaRPr kumimoji="1" lang="ja-JP" altLang="en-US"/>
          </a:p>
        </p:txBody>
      </p:sp>
    </p:spTree>
    <p:extLst>
      <p:ext uri="{BB962C8B-B14F-4D97-AF65-F5344CB8AC3E}">
        <p14:creationId xmlns:p14="http://schemas.microsoft.com/office/powerpoint/2010/main" val="1178391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17</a:t>
            </a:fld>
            <a:endParaRPr kumimoji="1" lang="ja-JP" altLang="en-US"/>
          </a:p>
        </p:txBody>
      </p:sp>
    </p:spTree>
    <p:extLst>
      <p:ext uri="{BB962C8B-B14F-4D97-AF65-F5344CB8AC3E}">
        <p14:creationId xmlns:p14="http://schemas.microsoft.com/office/powerpoint/2010/main" val="1333847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18</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19</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20</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22</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23</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24</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25</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3</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4</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5</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6</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7</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8</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9</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799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046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4079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28429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26746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65434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96854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99656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61602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518162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80229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3208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WMF"/><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7.tif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tiff"/><Relationship Id="rId5" Type="http://schemas.openxmlformats.org/officeDocument/2006/relationships/image" Target="../media/image15.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1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14.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3.jpeg"/><Relationship Id="rId5" Type="http://schemas.openxmlformats.org/officeDocument/2006/relationships/image" Target="../media/image2.png"/><Relationship Id="rId4" Type="http://schemas.openxmlformats.org/officeDocument/2006/relationships/image" Target="../media/image1.jpe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8" Type="http://schemas.openxmlformats.org/officeDocument/2006/relationships/image" Target="../media/image22.tiff"/><Relationship Id="rId3" Type="http://schemas.openxmlformats.org/officeDocument/2006/relationships/image" Target="../media/image1.jpeg"/><Relationship Id="rId7" Type="http://schemas.openxmlformats.org/officeDocument/2006/relationships/image" Target="../media/image21.tif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0.tiff"/><Relationship Id="rId5" Type="http://schemas.openxmlformats.org/officeDocument/2006/relationships/image" Target="../media/image19.tiff"/><Relationship Id="rId10" Type="http://schemas.openxmlformats.org/officeDocument/2006/relationships/image" Target="../media/image24.tiff"/><Relationship Id="rId4" Type="http://schemas.openxmlformats.org/officeDocument/2006/relationships/image" Target="../media/image2.png"/><Relationship Id="rId9" Type="http://schemas.openxmlformats.org/officeDocument/2006/relationships/image" Target="../media/image23.tiff"/></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8.WMF"/><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6.xml"/><Relationship Id="rId7" Type="http://schemas.openxmlformats.org/officeDocument/2006/relationships/image" Target="../media/image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Microsoft_Excel_______.xlsx"/><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8377" y="91440"/>
            <a:ext cx="8961120" cy="6688183"/>
          </a:xfrm>
          <a:prstGeom prst="rect">
            <a:avLst/>
          </a:prstGeom>
          <a:blipFill>
            <a:blip r:embed="rId3"/>
            <a:tile tx="0" ty="0" sx="100000" sy="100000" flip="none" algn="tl"/>
          </a:blipFill>
          <a:ln w="190500" cmpd="dbl">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7239000" y="316186"/>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57869" y="1574790"/>
            <a:ext cx="7802136" cy="2862322"/>
          </a:xfrm>
          <a:prstGeom prst="rect">
            <a:avLst/>
          </a:prstGeom>
          <a:noFill/>
        </p:spPr>
        <p:txBody>
          <a:bodyPr wrap="none" rtlCol="0">
            <a:spAutoFit/>
          </a:bodyPr>
          <a:lstStyle/>
          <a:p>
            <a:pPr algn="ctr"/>
            <a:r>
              <a:rPr kumimoji="1" lang="ja-JP" altLang="en-US" sz="6000" b="1" dirty="0" smtClean="0">
                <a:latin typeface="メイリオ" panose="020B0604030504040204" pitchFamily="50" charset="-128"/>
                <a:ea typeface="メイリオ" panose="020B0604030504040204" pitchFamily="50" charset="-128"/>
                <a:cs typeface="メイリオ" panose="020B0604030504040204" pitchFamily="50" charset="-128"/>
              </a:rPr>
              <a:t>工事書類</a:t>
            </a:r>
            <a:endParaRPr kumimoji="1" lang="en-US" altLang="ja-JP" sz="6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最適化ガイドブック</a:t>
            </a:r>
            <a:endParaRPr kumimoji="1" lang="en-US" altLang="ja-JP"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土木工事編：第３版</a:t>
            </a: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427859" y="5301208"/>
            <a:ext cx="2262158" cy="923330"/>
          </a:xfrm>
          <a:prstGeom prst="rect">
            <a:avLst/>
          </a:prstGeom>
          <a:noFill/>
        </p:spPr>
        <p:txBody>
          <a:bodyPr wrap="none" rtlCol="0">
            <a:spAutoFit/>
          </a:bodyPr>
          <a:lstStyle/>
          <a:p>
            <a:pPr algn="ctr"/>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仙台市</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19551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19"/>
            <a:ext cx="8977700" cy="2891917"/>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2339102"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データの取扱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58646" y="1216791"/>
            <a:ext cx="8618905" cy="2893100"/>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写真データの取扱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デジタル写真管理情報基準、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詳細には</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デジタル</a:t>
            </a:r>
            <a:r>
              <a:rPr lang="ja-JP" altLang="en-US" sz="24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写真管理情報緩和</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に規定されており、電子媒体に以下のフォルダやファイルを格納します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（Ｅｘｃｅｌデータ）</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参考図は位置図、平面図、凡例図、構造図等</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です</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が、</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撮影箇所が分かりにくい場合</a:t>
            </a:r>
            <a:r>
              <a:rPr lang="ja-JP" altLang="en-US" sz="2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のみ</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添付（写真管理</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8" name="グループ化 97"/>
          <p:cNvGrpSpPr/>
          <p:nvPr/>
        </p:nvGrpSpPr>
        <p:grpSpPr>
          <a:xfrm>
            <a:off x="183487" y="4149080"/>
            <a:ext cx="8784976" cy="2647323"/>
            <a:chOff x="179512" y="3999994"/>
            <a:chExt cx="8784976" cy="2647323"/>
          </a:xfrm>
        </p:grpSpPr>
        <p:cxnSp>
          <p:nvCxnSpPr>
            <p:cNvPr id="17" name="直線コネクタ 16"/>
            <p:cNvCxnSpPr/>
            <p:nvPr/>
          </p:nvCxnSpPr>
          <p:spPr>
            <a:xfrm>
              <a:off x="1115616"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2764635"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a:off x="3543822" y="4850729"/>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3543822" y="5928885"/>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3536226" y="4272285"/>
              <a:ext cx="0" cy="167699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5148064" y="5383222"/>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flipV="1">
              <a:off x="5148064" y="4850729"/>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5177845" y="6474787"/>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flipV="1">
              <a:off x="5177845" y="5942294"/>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cddrive"/>
            <p:cNvSpPr>
              <a:spLocks noEditPoints="1" noChangeArrowheads="1"/>
            </p:cNvSpPr>
            <p:nvPr/>
          </p:nvSpPr>
          <p:spPr bwMode="auto">
            <a:xfrm>
              <a:off x="268774" y="3999994"/>
              <a:ext cx="1262896" cy="504056"/>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 name="テキスト ボックス 36"/>
            <p:cNvSpPr txBox="1"/>
            <p:nvPr/>
          </p:nvSpPr>
          <p:spPr>
            <a:xfrm>
              <a:off x="179512" y="4517379"/>
              <a:ext cx="1441420" cy="523220"/>
            </a:xfrm>
            <a:prstGeom prst="rect">
              <a:avLst/>
            </a:prstGeom>
            <a:noFill/>
          </p:spPr>
          <p:txBody>
            <a:bodyPr wrap="none" rtlCol="0">
              <a:spAutoFit/>
            </a:bodyPr>
            <a:lstStyle/>
            <a:p>
              <a:pPr algn="ct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Document"/>
            <p:cNvSpPr>
              <a:spLocks noEditPoints="1" noChangeArrowheads="1"/>
            </p:cNvSpPr>
            <p:nvPr/>
          </p:nvSpPr>
          <p:spPr bwMode="auto">
            <a:xfrm flipH="1" flipV="1">
              <a:off x="3923929" y="4167966"/>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0" name="File"/>
            <p:cNvSpPr>
              <a:spLocks noEditPoints="1" noChangeArrowheads="1"/>
            </p:cNvSpPr>
            <p:nvPr/>
          </p:nvSpPr>
          <p:spPr bwMode="auto">
            <a:xfrm>
              <a:off x="3819433" y="4653136"/>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1" name="File"/>
            <p:cNvSpPr>
              <a:spLocks noEditPoints="1" noChangeArrowheads="1"/>
            </p:cNvSpPr>
            <p:nvPr/>
          </p:nvSpPr>
          <p:spPr bwMode="auto">
            <a:xfrm>
              <a:off x="2251048" y="40770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2" name="File"/>
            <p:cNvSpPr>
              <a:spLocks noEditPoints="1" noChangeArrowheads="1"/>
            </p:cNvSpPr>
            <p:nvPr/>
          </p:nvSpPr>
          <p:spPr bwMode="auto">
            <a:xfrm>
              <a:off x="3819433" y="57336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3" name="Document"/>
            <p:cNvSpPr>
              <a:spLocks noEditPoints="1" noChangeArrowheads="1"/>
            </p:cNvSpPr>
            <p:nvPr/>
          </p:nvSpPr>
          <p:spPr bwMode="auto">
            <a:xfrm flipH="1" flipV="1">
              <a:off x="5508107" y="5260657"/>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4" name="Document"/>
            <p:cNvSpPr>
              <a:spLocks noEditPoints="1" noChangeArrowheads="1"/>
            </p:cNvSpPr>
            <p:nvPr/>
          </p:nvSpPr>
          <p:spPr bwMode="auto">
            <a:xfrm flipH="1" flipV="1">
              <a:off x="5508105" y="4728164"/>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5" name="Document"/>
            <p:cNvSpPr>
              <a:spLocks noEditPoints="1" noChangeArrowheads="1"/>
            </p:cNvSpPr>
            <p:nvPr/>
          </p:nvSpPr>
          <p:spPr bwMode="auto">
            <a:xfrm flipH="1" flipV="1">
              <a:off x="5508106" y="5806320"/>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6" name="Document"/>
            <p:cNvSpPr>
              <a:spLocks noEditPoints="1" noChangeArrowheads="1"/>
            </p:cNvSpPr>
            <p:nvPr/>
          </p:nvSpPr>
          <p:spPr bwMode="auto">
            <a:xfrm flipH="1" flipV="1">
              <a:off x="5508104" y="6352222"/>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10" name="テキスト ボックス 9"/>
            <p:cNvSpPr txBox="1"/>
            <p:nvPr/>
          </p:nvSpPr>
          <p:spPr>
            <a:xfrm>
              <a:off x="1808967" y="4489956"/>
              <a:ext cx="1800493" cy="523220"/>
            </a:xfrm>
            <a:prstGeom prst="rect">
              <a:avLst/>
            </a:prstGeom>
            <a:noFill/>
          </p:spPr>
          <p:txBody>
            <a:bodyPr wrap="non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ＰＨＯＴＯ</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（データフォルダ）</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テキスト ボックス 76"/>
            <p:cNvSpPr txBox="1"/>
            <p:nvPr/>
          </p:nvSpPr>
          <p:spPr>
            <a:xfrm>
              <a:off x="4712041" y="4149080"/>
              <a:ext cx="3057248" cy="307777"/>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写真管理ファイル等（Ｅｘｃｅｌ）</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テキスト ボックス 77"/>
            <p:cNvSpPr txBox="1"/>
            <p:nvPr/>
          </p:nvSpPr>
          <p:spPr>
            <a:xfrm>
              <a:off x="3473609" y="5043560"/>
              <a:ext cx="1620957"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ＰＩＣ</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テキスト ボックス 78"/>
            <p:cNvSpPr txBox="1"/>
            <p:nvPr/>
          </p:nvSpPr>
          <p:spPr>
            <a:xfrm>
              <a:off x="3377352" y="6124097"/>
              <a:ext cx="1800493"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ＤＲＡ</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参考図</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661719" y="4973294"/>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テキスト ボックス 79"/>
            <p:cNvSpPr txBox="1"/>
            <p:nvPr/>
          </p:nvSpPr>
          <p:spPr>
            <a:xfrm>
              <a:off x="5661722" y="6054307"/>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テキスト ボックス 80"/>
            <p:cNvSpPr txBox="1"/>
            <p:nvPr/>
          </p:nvSpPr>
          <p:spPr>
            <a:xfrm>
              <a:off x="7606424" y="4847618"/>
              <a:ext cx="1274708"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nnnnnnn</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7523068" y="6018399"/>
              <a:ext cx="1441420"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参考図ファイル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eeeeeee</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6228184" y="4759260"/>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P0000001.JPG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テキスト ボックス 82"/>
            <p:cNvSpPr txBox="1"/>
            <p:nvPr/>
          </p:nvSpPr>
          <p:spPr>
            <a:xfrm>
              <a:off x="6228184" y="5263316"/>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Pnnnnnnn.JPG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テキスト ボックス 83"/>
            <p:cNvSpPr txBox="1"/>
            <p:nvPr/>
          </p:nvSpPr>
          <p:spPr>
            <a:xfrm>
              <a:off x="6228184" y="5824476"/>
              <a:ext cx="1184940" cy="253916"/>
            </a:xfrm>
            <a:prstGeom prst="rect">
              <a:avLst/>
            </a:prstGeom>
            <a:noFill/>
          </p:spPr>
          <p:txBody>
            <a:bodyPr wrap="none" rtlCol="0">
              <a:spAutoFit/>
            </a:bodyPr>
            <a:lstStyle/>
            <a:p>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D</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0000001.XXX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テキスト ボックス 84"/>
            <p:cNvSpPr txBox="1"/>
            <p:nvPr/>
          </p:nvSpPr>
          <p:spPr>
            <a:xfrm>
              <a:off x="6215448" y="6352222"/>
              <a:ext cx="1140056" cy="253916"/>
            </a:xfrm>
            <a:prstGeom prst="rect">
              <a:avLst/>
            </a:prstGeom>
            <a:noFill/>
          </p:spPr>
          <p:txBody>
            <a:bodyPr wrap="none" rtlCol="0">
              <a:spAutoFit/>
            </a:bodyPr>
            <a:lstStyle/>
            <a:p>
              <a:r>
                <a:rPr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Deeeeeee</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5" name="右中かっこ 94"/>
            <p:cNvSpPr/>
            <p:nvPr/>
          </p:nvSpPr>
          <p:spPr>
            <a:xfrm>
              <a:off x="7417480" y="4778989"/>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6" name="右中かっこ 95"/>
            <p:cNvSpPr/>
            <p:nvPr/>
          </p:nvSpPr>
          <p:spPr>
            <a:xfrm>
              <a:off x="7408201" y="5870554"/>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99" name="グループ化 98"/>
          <p:cNvGrpSpPr/>
          <p:nvPr/>
        </p:nvGrpSpPr>
        <p:grpSpPr>
          <a:xfrm>
            <a:off x="759551" y="5068211"/>
            <a:ext cx="2144286" cy="1678374"/>
            <a:chOff x="278073" y="2852936"/>
            <a:chExt cx="1341599" cy="1184409"/>
          </a:xfrm>
        </p:grpSpPr>
        <p:pic>
          <p:nvPicPr>
            <p:cNvPr id="100" name="図 99"/>
            <p:cNvPicPr>
              <a:picLocks noChangeAspect="1"/>
            </p:cNvPicPr>
            <p:nvPr/>
          </p:nvPicPr>
          <p:blipFill>
            <a:blip r:embed="rId5"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78073" y="2852936"/>
              <a:ext cx="1341599" cy="1184409"/>
            </a:xfrm>
            <a:prstGeom prst="rect">
              <a:avLst/>
            </a:prstGeom>
          </p:spPr>
        </p:pic>
        <p:sp>
          <p:nvSpPr>
            <p:cNvPr id="101" name="テキスト ボックス 100"/>
            <p:cNvSpPr txBox="1"/>
            <p:nvPr/>
          </p:nvSpPr>
          <p:spPr>
            <a:xfrm rot="20346388">
              <a:off x="749693" y="3060388"/>
              <a:ext cx="667155" cy="557121"/>
            </a:xfrm>
            <a:prstGeom prst="rect">
              <a:avLst/>
            </a:prstGeom>
            <a:noFill/>
          </p:spPr>
          <p:txBody>
            <a:bodyPr wrap="none" rtlCol="0">
              <a:spAutoFit/>
            </a:bodyPr>
            <a:lstStyle/>
            <a:p>
              <a:r>
                <a:rPr kumimoji="1" lang="ja-JP" altLang="en-US" sz="2000" dirty="0" smtClean="0">
                  <a:latin typeface="HGP創英角ﾎﾟｯﾌﾟ体" pitchFamily="50" charset="-128"/>
                  <a:ea typeface="HGP創英角ﾎﾟｯﾌﾟ体" pitchFamily="50" charset="-128"/>
                </a:rPr>
                <a:t>フォルダ</a:t>
              </a:r>
              <a:endParaRPr kumimoji="1" lang="en-US" altLang="ja-JP" sz="2000" dirty="0" smtClean="0">
                <a:latin typeface="HGP創英角ﾎﾟｯﾌﾟ体" pitchFamily="50" charset="-128"/>
                <a:ea typeface="HGP創英角ﾎﾟｯﾌﾟ体" pitchFamily="50" charset="-128"/>
              </a:endParaRPr>
            </a:p>
            <a:p>
              <a:r>
                <a:rPr lang="ja-JP" altLang="en-US" sz="2000" dirty="0" smtClean="0">
                  <a:latin typeface="HGP創英角ﾎﾟｯﾌﾟ体" pitchFamily="50" charset="-128"/>
                  <a:ea typeface="HGP創英角ﾎﾟｯﾌﾟ体" pitchFamily="50" charset="-128"/>
                </a:rPr>
                <a:t>構成図</a:t>
              </a:r>
              <a:endParaRPr kumimoji="1" lang="ja-JP" altLang="en-US" sz="2000" dirty="0">
                <a:latin typeface="HGP創英角ﾎﾟｯﾌﾟ体" pitchFamily="50" charset="-128"/>
                <a:ea typeface="HGP創英角ﾎﾟｯﾌﾟ体" pitchFamily="50" charset="-128"/>
              </a:endParaRPr>
            </a:p>
          </p:txBody>
        </p:sp>
      </p:grpSp>
    </p:spTree>
    <p:extLst>
      <p:ext uri="{BB962C8B-B14F-4D97-AF65-F5344CB8AC3E}">
        <p14:creationId xmlns:p14="http://schemas.microsoft.com/office/powerpoint/2010/main" val="831608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 name="角丸四角形 5"/>
          <p:cNvSpPr/>
          <p:nvPr/>
        </p:nvSpPr>
        <p:spPr>
          <a:xfrm>
            <a:off x="261257" y="6207695"/>
            <a:ext cx="8632006" cy="533673"/>
          </a:xfrm>
          <a:prstGeom prst="round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3281498"/>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見取り図の添付等（条件付きで不要）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366393" cy="3508653"/>
          </a:xfrm>
          <a:prstGeom prst="rect">
            <a:avLst/>
          </a:prstGeom>
          <a:noFill/>
        </p:spPr>
        <p:txBody>
          <a:bodyPr wrap="none" rtlCol="0">
            <a:spAutoFit/>
          </a:bodyPr>
          <a:lstStyle/>
          <a:p>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に規定されております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u="sng" dirty="0" smtClean="0">
                <a:latin typeface="メイリオ" panose="020B0604030504040204" pitchFamily="50" charset="-128"/>
                <a:ea typeface="メイリオ" panose="020B0604030504040204" pitchFamily="50" charset="-128"/>
                <a:cs typeface="メイリオ" panose="020B0604030504040204" pitchFamily="50" charset="-128"/>
              </a:rPr>
              <a:t>２－２　撮影方法</a:t>
            </a:r>
            <a:endParaRPr lang="en-US" altLang="ja-JP" sz="2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写真撮影にあたっては</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（中略）</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必要事項を記載した</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小黒板</a:t>
            </a:r>
            <a:endParaRPr lang="en-US" altLang="ja-JP" sz="22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を文字が判読できるよう被写体とともに写しこむ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ものとする</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小黒板の判読が困難となる場合</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は、別紙に必要事項を記入し、</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に添付して整理（</a:t>
            </a:r>
            <a:r>
              <a:rPr lang="ja-JP" altLang="en-US" sz="2200"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発注者承諾により電子小黒板の使用も可</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u="sng" dirty="0" smtClean="0">
                <a:latin typeface="メイリオ" panose="020B0604030504040204" pitchFamily="50" charset="-128"/>
                <a:ea typeface="メイリオ" panose="020B0604030504040204" pitchFamily="50" charset="-128"/>
                <a:cs typeface="メイリオ" panose="020B0604030504040204" pitchFamily="50" charset="-128"/>
              </a:rPr>
              <a:t>２－７　撮影の留意事項</a:t>
            </a:r>
            <a:endParaRPr lang="en-US" altLang="ja-JP" sz="2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には、写真と同時に見取り図（撮</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影位置図、平面図、凡例図、構造図等）を参考図として作成する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467544" y="4613066"/>
            <a:ext cx="223651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逆に言えば・・・</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23528" y="4974267"/>
            <a:ext cx="8494633" cy="830997"/>
          </a:xfrm>
          <a:prstGeom prst="rect">
            <a:avLst/>
          </a:prstGeom>
          <a:noFill/>
        </p:spPr>
        <p:txBody>
          <a:bodyPr wrap="none" rtlCol="0">
            <a:spAutoFit/>
          </a:bodyPr>
          <a:lstStyle/>
          <a:p>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小黒板の活用は前提</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とはなりますが、</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撮影箇所等が写真内で</a:t>
            </a:r>
            <a:endParaRPr kumimoji="1"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判別できる場合</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は、</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見取り図の添付や記載は不要</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となります</a:t>
            </a:r>
            <a:endParaRPr kumimoji="1" lang="ja-JP" altLang="en-US" sz="24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467544" y="5837202"/>
            <a:ext cx="1467068"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また・・・</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写真作成方法による工事成績評定点への影響はありません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下矢印 4"/>
          <p:cNvSpPr/>
          <p:nvPr/>
        </p:nvSpPr>
        <p:spPr>
          <a:xfrm>
            <a:off x="3851921" y="4620551"/>
            <a:ext cx="1440160" cy="274178"/>
          </a:xfrm>
          <a:prstGeom prst="downArrow">
            <a:avLst>
              <a:gd name="adj1" fmla="val 50000"/>
              <a:gd name="adj2" fmla="val 76144"/>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35631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8" name="図 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1074164" y="2413292"/>
            <a:ext cx="3536904" cy="5210541"/>
          </a:xfrm>
          <a:prstGeom prst="rect">
            <a:avLst/>
          </a:prstGeom>
        </p:spPr>
      </p:pic>
      <p:sp>
        <p:nvSpPr>
          <p:cNvPr id="50" name="四角形吹き出し 49"/>
          <p:cNvSpPr/>
          <p:nvPr/>
        </p:nvSpPr>
        <p:spPr>
          <a:xfrm>
            <a:off x="4211960" y="5517231"/>
            <a:ext cx="1657924" cy="936105"/>
          </a:xfrm>
          <a:prstGeom prst="wedgeRectCallout">
            <a:avLst>
              <a:gd name="adj1" fmla="val 100535"/>
              <a:gd name="adj2" fmla="val 1076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四角形吹き出し 48"/>
          <p:cNvSpPr/>
          <p:nvPr/>
        </p:nvSpPr>
        <p:spPr>
          <a:xfrm>
            <a:off x="4211960" y="5373216"/>
            <a:ext cx="1632693" cy="1080120"/>
          </a:xfrm>
          <a:prstGeom prst="wedgeRectCallout">
            <a:avLst>
              <a:gd name="adj1" fmla="val 100412"/>
              <a:gd name="adj2" fmla="val -1431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四角形吹き出し 43"/>
          <p:cNvSpPr/>
          <p:nvPr/>
        </p:nvSpPr>
        <p:spPr>
          <a:xfrm>
            <a:off x="4070140" y="5244353"/>
            <a:ext cx="1801906" cy="1371600"/>
          </a:xfrm>
          <a:prstGeom prst="wedgeRectCallout">
            <a:avLst>
              <a:gd name="adj1" fmla="val -40968"/>
              <a:gd name="adj2" fmla="val -75789"/>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1977517"/>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見取り図の添付等（条件付きで不要）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467544" y="1311151"/>
            <a:ext cx="8186857" cy="461665"/>
          </a:xfrm>
          <a:prstGeom prst="rect">
            <a:avLst/>
          </a:prstGeom>
          <a:noFill/>
        </p:spPr>
        <p:txBody>
          <a:bodyPr wrap="non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従来、</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以下</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のように見取り図や記載を添付した写真が提出</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323528" y="2617748"/>
            <a:ext cx="8494633" cy="461665"/>
          </a:xfrm>
          <a:prstGeom prst="rect">
            <a:avLst/>
          </a:prstGeom>
          <a:noFill/>
        </p:spPr>
        <p:txBody>
          <a:bodyPr wrap="none" rtlCol="0">
            <a:spAutoFit/>
          </a:bodyPr>
          <a:lstStyle/>
          <a:p>
            <a:r>
              <a:rPr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このような場合、今後は見取り図や記載の添付は不要です！</a:t>
            </a:r>
            <a:endParaRPr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下矢印 6"/>
          <p:cNvSpPr/>
          <p:nvPr/>
        </p:nvSpPr>
        <p:spPr>
          <a:xfrm>
            <a:off x="3763370" y="1772816"/>
            <a:ext cx="1595204" cy="792088"/>
          </a:xfrm>
          <a:prstGeom prst="downArrow">
            <a:avLst>
              <a:gd name="adj1" fmla="val 64740"/>
              <a:gd name="adj2" fmla="val 7638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994439" y="1941497"/>
            <a:ext cx="7249969" cy="430887"/>
          </a:xfrm>
          <a:prstGeom prst="rect">
            <a:avLst/>
          </a:prstGeom>
          <a:noFill/>
        </p:spPr>
        <p:txBody>
          <a:bodyPr wrap="square" rtlCol="0">
            <a:spAutoFit/>
          </a:bodyPr>
          <a:lstStyle/>
          <a:p>
            <a:r>
              <a:rPr lang="ja-JP" altLang="en-US" sz="22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写真内の小黒板に測点や寸法がきちんと表示されている</a:t>
            </a:r>
            <a:endParaRPr lang="en-US" altLang="ja-JP" sz="22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9" name="図 2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6777695" y="3150679"/>
            <a:ext cx="1907083" cy="2105943"/>
          </a:xfrm>
          <a:prstGeom prst="rect">
            <a:avLst/>
          </a:prstGeom>
          <a:ln>
            <a:solidFill>
              <a:srgbClr val="008000"/>
            </a:solidFill>
          </a:ln>
        </p:spPr>
      </p:pic>
      <p:pic>
        <p:nvPicPr>
          <p:cNvPr id="30" name="図 29"/>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5400000">
            <a:off x="6973599" y="4968375"/>
            <a:ext cx="1514326" cy="2106891"/>
          </a:xfrm>
          <a:prstGeom prst="rect">
            <a:avLst/>
          </a:prstGeom>
          <a:ln>
            <a:solidFill>
              <a:srgbClr val="008000"/>
            </a:solidFill>
          </a:ln>
        </p:spPr>
      </p:pic>
      <p:sp>
        <p:nvSpPr>
          <p:cNvPr id="9" name="円/楕円 8"/>
          <p:cNvSpPr/>
          <p:nvPr/>
        </p:nvSpPr>
        <p:spPr>
          <a:xfrm>
            <a:off x="179512" y="5373216"/>
            <a:ext cx="2304256" cy="1405768"/>
          </a:xfrm>
          <a:prstGeom prst="ellipse">
            <a:avLst/>
          </a:prstGeom>
          <a:noFill/>
          <a:ln w="508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1187623" y="3250110"/>
            <a:ext cx="3168353" cy="2267121"/>
          </a:xfrm>
          <a:prstGeom prst="ellipse">
            <a:avLst/>
          </a:prstGeom>
          <a:noFill/>
          <a:ln w="508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flipH="1">
            <a:off x="6636925" y="325011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6636924" y="325011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6657594" y="5264657"/>
            <a:ext cx="2126613" cy="15143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6678265" y="5264656"/>
            <a:ext cx="2126613" cy="15143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四角形吹き出し 16"/>
          <p:cNvSpPr/>
          <p:nvPr/>
        </p:nvSpPr>
        <p:spPr>
          <a:xfrm>
            <a:off x="4074459" y="5244353"/>
            <a:ext cx="1801906" cy="1371600"/>
          </a:xfrm>
          <a:prstGeom prst="wedgeRectCallout">
            <a:avLst>
              <a:gd name="adj1" fmla="val -132759"/>
              <a:gd name="adj2" fmla="val 25191"/>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000579" y="5301208"/>
            <a:ext cx="1723549" cy="1323439"/>
          </a:xfrm>
          <a:prstGeom prst="rect">
            <a:avLst/>
          </a:prstGeom>
          <a:noFill/>
        </p:spPr>
        <p:txBody>
          <a:bodyPr wrap="none" rtlCol="0">
            <a:spAutoFit/>
          </a:bodyPr>
          <a:lstStyle/>
          <a:p>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endParaRPr kumimoji="1"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確認できる</a:t>
            </a:r>
            <a:endParaRPr kumimoji="1"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・小黒板にき</a:t>
            </a:r>
            <a:endParaRPr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ちんと表示</a:t>
            </a:r>
            <a:endParaRPr kumimoji="1"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985252" y="4005064"/>
            <a:ext cx="1467068"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5940152" y="5693186"/>
            <a:ext cx="1467068"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00205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2339752" y="2385462"/>
            <a:ext cx="4416594" cy="2123658"/>
          </a:xfrm>
          <a:prstGeom prst="rect">
            <a:avLst/>
          </a:prstGeom>
          <a:noFill/>
        </p:spPr>
        <p:txBody>
          <a:bodyPr wrap="none" rtlCol="0">
            <a:spAutoFit/>
          </a:bodyPr>
          <a:lstStyle/>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提出不要</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kumimoji="1" lang="en-US" altLang="ja-JP" sz="6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工事書類例</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37922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4"/>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6" name="グループ化 15"/>
          <p:cNvGrpSpPr/>
          <p:nvPr/>
        </p:nvGrpSpPr>
        <p:grpSpPr>
          <a:xfrm>
            <a:off x="30163" y="2924175"/>
            <a:ext cx="8788400" cy="2338388"/>
            <a:chOff x="144410" y="3018697"/>
            <a:chExt cx="8562413" cy="2210310"/>
          </a:xfrm>
        </p:grpSpPr>
        <p:sp>
          <p:nvSpPr>
            <p:cNvPr id="11" name="正方形/長方形 10"/>
            <p:cNvSpPr/>
            <p:nvPr/>
          </p:nvSpPr>
          <p:spPr>
            <a:xfrm>
              <a:off x="420082" y="3023345"/>
              <a:ext cx="8280399" cy="1941151"/>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2178406081"/>
                </p:ext>
              </p:extLst>
            </p:nvPr>
          </p:nvGraphicFramePr>
          <p:xfrm>
            <a:off x="144410" y="3018697"/>
            <a:ext cx="8562413" cy="2210310"/>
          </p:xfrm>
          <a:graphic>
            <a:graphicData uri="http://schemas.openxmlformats.org/presentationml/2006/ole">
              <mc:AlternateContent xmlns:mc="http://schemas.openxmlformats.org/markup-compatibility/2006">
                <mc:Choice xmlns:v="urn:schemas-microsoft-com:vml" Requires="v">
                  <p:oleObj spid="_x0000_s2129" name="文書" r:id="rId7" imgW="7833762" imgH="1999971" progId="Word.Document.12">
                    <p:embed/>
                  </p:oleObj>
                </mc:Choice>
                <mc:Fallback>
                  <p:oleObj name="文書" r:id="rId7" imgW="7833762" imgH="1999971" progId="Word.Document.12">
                    <p:embed/>
                    <p:pic>
                      <p:nvPicPr>
                        <p:cNvPr id="0" name=""/>
                        <p:cNvPicPr/>
                        <p:nvPr/>
                      </p:nvPicPr>
                      <p:blipFill>
                        <a:blip r:embed="rId8"/>
                        <a:stretch>
                          <a:fillRect/>
                        </a:stretch>
                      </p:blipFill>
                      <p:spPr>
                        <a:xfrm>
                          <a:off x="144410" y="3018697"/>
                          <a:ext cx="8562413" cy="2210310"/>
                        </a:xfrm>
                        <a:prstGeom prst="rect">
                          <a:avLst/>
                        </a:prstGeom>
                      </p:spPr>
                    </p:pic>
                  </p:oleObj>
                </mc:Fallback>
              </mc:AlternateContent>
            </a:graphicData>
          </a:graphic>
        </p:graphicFrame>
      </p:grpSp>
      <p:sp>
        <p:nvSpPr>
          <p:cNvPr id="53" name="角丸四角形 52"/>
          <p:cNvSpPr/>
          <p:nvPr/>
        </p:nvSpPr>
        <p:spPr>
          <a:xfrm>
            <a:off x="78377" y="1209820"/>
            <a:ext cx="8977700" cy="1259269"/>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工事書類簡素化試行のおさらい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22745" y="1268760"/>
            <a:ext cx="8713751" cy="1200329"/>
          </a:xfrm>
          <a:prstGeom prst="rect">
            <a:avLst/>
          </a:prstGeom>
          <a:noFill/>
        </p:spPr>
        <p:txBody>
          <a:bodyPr wrap="square" rtlCol="0">
            <a:spAutoFit/>
          </a:bodyPr>
          <a:lstStyle/>
          <a:p>
            <a:pPr lvl="0"/>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２６</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日</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より、</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発注者の監督・検査及び受注者の業務の合理化を図る</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ことを目的とし、</a:t>
            </a:r>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提出対象書類の見直し</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及び</a:t>
            </a:r>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電子化等</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を図る工事書類の簡素化が試行された</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もの</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34881" y="2524834"/>
            <a:ext cx="2492990" cy="400110"/>
          </a:xfrm>
          <a:prstGeom prst="rect">
            <a:avLst/>
          </a:prstGeom>
          <a:noFill/>
        </p:spPr>
        <p:txBody>
          <a:bodyPr wrap="none" rtlCol="0">
            <a:spAutoFit/>
          </a:bodyPr>
          <a:lstStyle/>
          <a:p>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ja-JP"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書類の簡素化</a:t>
            </a:r>
            <a:endParaRPr kumimoji="1"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375780" y="5443738"/>
            <a:ext cx="2017007" cy="1103338"/>
          </a:xfrm>
          <a:prstGeom prst="rect">
            <a:avLst/>
          </a:prstGeom>
          <a:blipFill>
            <a:blip r:embed="rId9"/>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453362" y="5502964"/>
            <a:ext cx="1866634" cy="984885"/>
          </a:xfrm>
          <a:prstGeom prst="rect">
            <a:avLst/>
          </a:prstGeom>
          <a:noFill/>
        </p:spPr>
        <p:txBody>
          <a:bodyPr wrap="square" rtlCol="0" anchor="ctr" anchorCtr="0">
            <a:spAutoFit/>
          </a:bodyPr>
          <a:lstStyle/>
          <a:p>
            <a:pPr lvl="0"/>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工事打合簿</a:t>
            </a:r>
            <a:endParaRPr lang="en-US" altLang="ja-JP" sz="145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材料確認書</a:t>
            </a:r>
            <a:endParaRPr lang="en-US" altLang="ja-JP" sz="145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段階確認書</a:t>
            </a:r>
            <a:r>
              <a:rPr lang="ja-JP" altLang="en-US" sz="145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立会願</a:t>
            </a:r>
            <a:endParaRPr lang="en-US" altLang="ja-JP" sz="145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夜間</a:t>
            </a:r>
            <a:r>
              <a:rPr lang="ja-JP" altLang="ja-JP" sz="1450" dirty="0">
                <a:latin typeface="メイリオ" panose="020B0604030504040204" pitchFamily="50" charset="-128"/>
                <a:ea typeface="メイリオ" panose="020B0604030504040204" pitchFamily="50" charset="-128"/>
                <a:cs typeface="メイリオ" panose="020B0604030504040204" pitchFamily="50" charset="-128"/>
              </a:rPr>
              <a:t>・休日</a:t>
            </a:r>
            <a:r>
              <a:rPr lang="ja-JP" altLang="ja-JP" sz="1450" dirty="0" smtClean="0">
                <a:latin typeface="メイリオ" panose="020B0604030504040204" pitchFamily="50" charset="-128"/>
                <a:ea typeface="メイリオ" panose="020B0604030504040204" pitchFamily="50" charset="-128"/>
                <a:cs typeface="メイリオ" panose="020B0604030504040204" pitchFamily="50" charset="-128"/>
              </a:rPr>
              <a:t>作業届</a:t>
            </a:r>
            <a:endParaRPr lang="en-US" altLang="ja-JP" sz="14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3131840" y="5182160"/>
            <a:ext cx="5842602" cy="1631216"/>
          </a:xfrm>
          <a:prstGeom prst="rect">
            <a:avLst/>
          </a:prstGeom>
          <a:noFill/>
        </p:spPr>
        <p:txBody>
          <a:bodyPr wrap="square" rtlCol="0">
            <a:spAutoFit/>
          </a:bodyPr>
          <a:lstStyle/>
          <a:p>
            <a:pPr lvl="0"/>
            <a:r>
              <a:rPr lang="ja-JP" altLang="en-US"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情報共有システムの</a:t>
            </a:r>
            <a:r>
              <a:rPr lang="ja-JP" altLang="en-US"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利用を標準</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情報共有システムを利用しない場合は、電子</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メール活用を基本とし、発議者は</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書面</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押印欄</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sz="16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電子メール施行</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と記載</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・発出</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受領</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者は</a:t>
            </a:r>
            <a:r>
              <a:rPr lang="ja-JP" altLang="ja-JP" sz="16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電子</a:t>
            </a:r>
            <a:r>
              <a:rPr lang="ja-JP" altLang="ja-JP" sz="16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メール画面コピーと書面を一緒に保存</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するものと</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なお、</a:t>
            </a: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発議</a:t>
            </a:r>
            <a:r>
              <a:rPr lang="ja-JP" altLang="ja-JP" sz="1600" b="1"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1600" b="1" dirty="0">
                <a:latin typeface="メイリオ" panose="020B0604030504040204" pitchFamily="50" charset="-128"/>
                <a:ea typeface="メイリオ" panose="020B0604030504040204" pitchFamily="50" charset="-128"/>
                <a:cs typeface="メイリオ" panose="020B0604030504040204" pitchFamily="50" charset="-128"/>
              </a:rPr>
              <a:t>電子</a:t>
            </a:r>
            <a:r>
              <a:rPr lang="ja-JP" altLang="ja-JP" sz="1600" b="1" dirty="0" smtClean="0">
                <a:latin typeface="メイリオ" panose="020B0604030504040204" pitchFamily="50" charset="-128"/>
                <a:ea typeface="メイリオ" panose="020B0604030504040204" pitchFamily="50" charset="-128"/>
                <a:cs typeface="メイリオ" panose="020B0604030504040204" pitchFamily="50" charset="-128"/>
              </a:rPr>
              <a:t>メール</a:t>
            </a: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施行</a:t>
            </a:r>
            <a:r>
              <a:rPr lang="ja-JP" altLang="ja-JP" sz="1600" b="1"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1600" b="1" dirty="0">
                <a:latin typeface="メイリオ" panose="020B0604030504040204" pitchFamily="50" charset="-128"/>
                <a:ea typeface="メイリオ" panose="020B0604030504040204" pitchFamily="50" charset="-128"/>
                <a:cs typeface="メイリオ" panose="020B0604030504040204" pitchFamily="50" charset="-128"/>
              </a:rPr>
              <a:t>基本</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とするが</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b="1" dirty="0" smtClean="0">
                <a:latin typeface="メイリオ" panose="020B0604030504040204" pitchFamily="50" charset="-128"/>
                <a:ea typeface="メイリオ" panose="020B0604030504040204" pitchFamily="50" charset="-128"/>
                <a:cs typeface="メイリオ" panose="020B0604030504040204" pitchFamily="50" charset="-128"/>
              </a:rPr>
              <a:t>返却は押印</a:t>
            </a:r>
            <a:r>
              <a:rPr lang="ja-JP" altLang="ja-JP" sz="1600" b="1"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sz="1600" b="1" dirty="0" smtClean="0">
                <a:latin typeface="メイリオ" panose="020B0604030504040204" pitchFamily="50" charset="-128"/>
                <a:ea typeface="メイリオ" panose="020B0604030504040204" pitchFamily="50" charset="-128"/>
                <a:cs typeface="メイリオ" panose="020B0604030504040204" pitchFamily="50" charset="-128"/>
              </a:rPr>
              <a:t>うえ発議者</a:t>
            </a:r>
            <a:r>
              <a:rPr lang="ja-JP" altLang="ja-JP" sz="1600" b="1" dirty="0">
                <a:latin typeface="メイリオ" panose="020B0604030504040204" pitchFamily="50" charset="-128"/>
                <a:ea typeface="メイリオ" panose="020B0604030504040204" pitchFamily="50" charset="-128"/>
                <a:cs typeface="メイリオ" panose="020B0604030504040204" pitchFamily="50" charset="-128"/>
              </a:rPr>
              <a:t>へ返却</a:t>
            </a:r>
            <a:r>
              <a:rPr lang="ja-JP" altLang="ja-JP" sz="1600" dirty="0" smtClean="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ものとする。</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134881" y="5013176"/>
            <a:ext cx="3005951" cy="400110"/>
          </a:xfrm>
          <a:prstGeom prst="rect">
            <a:avLst/>
          </a:prstGeom>
          <a:noFill/>
        </p:spPr>
        <p:txBody>
          <a:bodyPr wrap="none" rtlCol="0">
            <a:spAutoFit/>
          </a:bodyPr>
          <a:lstStyle/>
          <a:p>
            <a:r>
              <a:rPr kumimoji="1"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②</a:t>
            </a:r>
            <a:r>
              <a:rPr lang="ja-JP" altLang="ja-JP"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工事打合簿等の</a:t>
            </a:r>
            <a:r>
              <a:rPr lang="ja-JP" altLang="ja-JP"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電子化</a:t>
            </a:r>
            <a:endParaRPr kumimoji="1"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右矢印 37"/>
          <p:cNvSpPr/>
          <p:nvPr/>
        </p:nvSpPr>
        <p:spPr>
          <a:xfrm>
            <a:off x="2555776" y="5699940"/>
            <a:ext cx="432048" cy="733330"/>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04097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工事書類簡素化試行のおさらい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79512" y="4077072"/>
            <a:ext cx="6647974" cy="461665"/>
          </a:xfrm>
          <a:prstGeom prst="rect">
            <a:avLst/>
          </a:prstGeom>
          <a:noFill/>
        </p:spPr>
        <p:txBody>
          <a:bodyPr wrap="none" rtlCol="0">
            <a:spAutoFit/>
          </a:bodyPr>
          <a:lstStyle/>
          <a:p>
            <a:r>
              <a:rPr kumimoji="1"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品質管理書類の例（様式は出来形管理を活用）</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 name="図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51774" y="4814792"/>
            <a:ext cx="2740706" cy="1937697"/>
          </a:xfrm>
          <a:prstGeom prst="rect">
            <a:avLst/>
          </a:prstGeom>
          <a:ln>
            <a:solidFill>
              <a:srgbClr val="008000"/>
            </a:solidFill>
          </a:ln>
        </p:spPr>
      </p:pic>
      <p:sp>
        <p:nvSpPr>
          <p:cNvPr id="34" name="テキスト ボックス 33"/>
          <p:cNvSpPr txBox="1"/>
          <p:nvPr/>
        </p:nvSpPr>
        <p:spPr>
          <a:xfrm>
            <a:off x="775022" y="4453697"/>
            <a:ext cx="172354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品質管理図表</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テキスト ボックス 34"/>
          <p:cNvSpPr txBox="1"/>
          <p:nvPr/>
        </p:nvSpPr>
        <p:spPr>
          <a:xfrm>
            <a:off x="3588845" y="4453697"/>
            <a:ext cx="198002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品質工程能力図</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6404655" y="4453697"/>
            <a:ext cx="223651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品質ヒストグラム</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107504" y="1239143"/>
            <a:ext cx="2954655" cy="461665"/>
          </a:xfrm>
          <a:prstGeom prst="rect">
            <a:avLst/>
          </a:prstGeom>
          <a:noFill/>
        </p:spPr>
        <p:txBody>
          <a:bodyPr wrap="none" rtlCol="0">
            <a:spAutoFit/>
          </a:bodyPr>
          <a:lstStyle/>
          <a:p>
            <a:r>
              <a:rPr kumimoji="1"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出来形管理書類の例</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646782" y="1636941"/>
            <a:ext cx="198002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出来形管理図表</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3446711" y="1636941"/>
            <a:ext cx="223651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出来形工程能力図</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テキスト ボックス 39"/>
          <p:cNvSpPr txBox="1"/>
          <p:nvPr/>
        </p:nvSpPr>
        <p:spPr>
          <a:xfrm>
            <a:off x="6275632" y="1636941"/>
            <a:ext cx="249299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出来形ヒストグラム</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9" name="グループ化 28"/>
          <p:cNvGrpSpPr/>
          <p:nvPr/>
        </p:nvGrpSpPr>
        <p:grpSpPr>
          <a:xfrm>
            <a:off x="255917" y="1995359"/>
            <a:ext cx="2740706" cy="1937697"/>
            <a:chOff x="255917" y="1995359"/>
            <a:chExt cx="2740706" cy="1937697"/>
          </a:xfrm>
        </p:grpSpPr>
        <p:pic>
          <p:nvPicPr>
            <p:cNvPr id="13" name="図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5917" y="1995359"/>
              <a:ext cx="2740706" cy="1937697"/>
            </a:xfrm>
            <a:prstGeom prst="rect">
              <a:avLst/>
            </a:prstGeom>
            <a:ln>
              <a:solidFill>
                <a:srgbClr val="008000"/>
              </a:solidFill>
            </a:ln>
          </p:spPr>
        </p:pic>
        <p:sp>
          <p:nvSpPr>
            <p:cNvPr id="22" name="正方形/長方形 21"/>
            <p:cNvSpPr/>
            <p:nvPr/>
          </p:nvSpPr>
          <p:spPr>
            <a:xfrm>
              <a:off x="683568" y="2276872"/>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172154" y="2274490"/>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2207873" y="2369741"/>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215016" y="2455465"/>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2756273" y="2488801"/>
              <a:ext cx="996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グループ化 70"/>
          <p:cNvGrpSpPr/>
          <p:nvPr/>
        </p:nvGrpSpPr>
        <p:grpSpPr>
          <a:xfrm>
            <a:off x="3201647" y="1995359"/>
            <a:ext cx="2740706" cy="1937697"/>
            <a:chOff x="3201647" y="1995359"/>
            <a:chExt cx="2740706" cy="1937697"/>
          </a:xfrm>
        </p:grpSpPr>
        <p:pic>
          <p:nvPicPr>
            <p:cNvPr id="15" name="図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201647" y="1995359"/>
              <a:ext cx="2740706" cy="1937697"/>
            </a:xfrm>
            <a:prstGeom prst="rect">
              <a:avLst/>
            </a:prstGeom>
            <a:ln>
              <a:solidFill>
                <a:srgbClr val="008000"/>
              </a:solidFill>
            </a:ln>
          </p:spPr>
        </p:pic>
        <p:sp>
          <p:nvSpPr>
            <p:cNvPr id="50" name="正方形/長方形 49"/>
            <p:cNvSpPr/>
            <p:nvPr/>
          </p:nvSpPr>
          <p:spPr>
            <a:xfrm>
              <a:off x="5137002" y="2370138"/>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701978" y="2323108"/>
              <a:ext cx="141338"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1" name="グループ化 40"/>
          <p:cNvGrpSpPr/>
          <p:nvPr/>
        </p:nvGrpSpPr>
        <p:grpSpPr>
          <a:xfrm>
            <a:off x="6152557" y="1995359"/>
            <a:ext cx="2740706" cy="1937697"/>
            <a:chOff x="6152557" y="1995359"/>
            <a:chExt cx="2740706" cy="1937697"/>
          </a:xfrm>
        </p:grpSpPr>
        <p:pic>
          <p:nvPicPr>
            <p:cNvPr id="21" name="図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152557" y="1995359"/>
              <a:ext cx="2740706" cy="1937697"/>
            </a:xfrm>
            <a:prstGeom prst="rect">
              <a:avLst/>
            </a:prstGeom>
            <a:ln>
              <a:solidFill>
                <a:srgbClr val="008000"/>
              </a:solidFill>
            </a:ln>
          </p:spPr>
        </p:pic>
        <p:sp>
          <p:nvSpPr>
            <p:cNvPr id="52" name="正方形/長方形 51"/>
            <p:cNvSpPr/>
            <p:nvPr/>
          </p:nvSpPr>
          <p:spPr>
            <a:xfrm>
              <a:off x="8246966" y="2337395"/>
              <a:ext cx="523431"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8625977" y="2310309"/>
              <a:ext cx="133074" cy="119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0" name="グループ化 69"/>
          <p:cNvGrpSpPr/>
          <p:nvPr/>
        </p:nvGrpSpPr>
        <p:grpSpPr>
          <a:xfrm>
            <a:off x="266444" y="4814793"/>
            <a:ext cx="2740706" cy="1937697"/>
            <a:chOff x="266444" y="4814793"/>
            <a:chExt cx="2740706" cy="1937697"/>
          </a:xfrm>
        </p:grpSpPr>
        <p:pic>
          <p:nvPicPr>
            <p:cNvPr id="5" name="図 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66444" y="4814793"/>
              <a:ext cx="2740706" cy="1937697"/>
            </a:xfrm>
            <a:prstGeom prst="rect">
              <a:avLst/>
            </a:prstGeom>
            <a:ln>
              <a:solidFill>
                <a:srgbClr val="008000"/>
              </a:solidFill>
            </a:ln>
          </p:spPr>
        </p:pic>
        <p:sp>
          <p:nvSpPr>
            <p:cNvPr id="56" name="正方形/長方形 55"/>
            <p:cNvSpPr/>
            <p:nvPr/>
          </p:nvSpPr>
          <p:spPr>
            <a:xfrm>
              <a:off x="611560" y="5045868"/>
              <a:ext cx="432048" cy="116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410787" y="5104208"/>
              <a:ext cx="432048" cy="116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2396692" y="5228033"/>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2403836" y="5280420"/>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2391930" y="5332807"/>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2728465" y="5250892"/>
              <a:ext cx="191025" cy="175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p:nvGrpSpPr>
        <p:grpSpPr>
          <a:xfrm>
            <a:off x="3208507" y="4814793"/>
            <a:ext cx="2740706" cy="1937697"/>
            <a:chOff x="3208507" y="4814793"/>
            <a:chExt cx="2740706" cy="1937697"/>
          </a:xfrm>
        </p:grpSpPr>
        <p:pic>
          <p:nvPicPr>
            <p:cNvPr id="7" name="図 6"/>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208507" y="4814793"/>
              <a:ext cx="2740706" cy="1937697"/>
            </a:xfrm>
            <a:prstGeom prst="rect">
              <a:avLst/>
            </a:prstGeom>
            <a:ln>
              <a:solidFill>
                <a:srgbClr val="008000"/>
              </a:solidFill>
            </a:ln>
          </p:spPr>
        </p:pic>
        <p:sp>
          <p:nvSpPr>
            <p:cNvPr id="62" name="正方形/長方形 61"/>
            <p:cNvSpPr/>
            <p:nvPr/>
          </p:nvSpPr>
          <p:spPr>
            <a:xfrm>
              <a:off x="4365500" y="5074204"/>
              <a:ext cx="65655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5432300" y="5124210"/>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5429919" y="5174216"/>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5427537" y="5221841"/>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5437062" y="5267086"/>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5429918" y="5318043"/>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5701978" y="5333521"/>
              <a:ext cx="139131" cy="900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147312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工事打合簿等の電子化について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50240" y="1215003"/>
            <a:ext cx="3241143" cy="3046988"/>
          </a:xfrm>
          <a:prstGeom prst="rect">
            <a:avLst/>
          </a:prstGeom>
          <a:noFill/>
        </p:spPr>
        <p:txBody>
          <a:bodyPr wrap="square" rtlCol="0">
            <a:spAutoFit/>
          </a:bodyPr>
          <a:lstStyle/>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令和</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月より、</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工事情報共有システムの利用が標準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なりました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。利用にあたっては、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土木</a:t>
            </a:r>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工事における工事情報共有システムの活用</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ガイドライン」</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を確認してください。</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右矢印 35"/>
          <p:cNvSpPr/>
          <p:nvPr/>
        </p:nvSpPr>
        <p:spPr>
          <a:xfrm rot="5400000">
            <a:off x="1454787" y="4156986"/>
            <a:ext cx="432048" cy="733330"/>
          </a:xfrm>
          <a:prstGeom prst="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7388" y="4869160"/>
            <a:ext cx="3241143" cy="1938992"/>
          </a:xfrm>
          <a:prstGeom prst="rect">
            <a:avLst/>
          </a:prstGeom>
          <a:noFill/>
        </p:spPr>
        <p:txBody>
          <a:bodyPr wrap="square" rtlCol="0">
            <a:spAutoFit/>
          </a:bodyPr>
          <a:lstStyle/>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契約後、</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工事情報共有システムの利用の有無に関わらず</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、書類の提出方法等について</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を行ってください。</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3283994" y="1191174"/>
            <a:ext cx="5831871" cy="563401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9" name="図 3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91382" y="1183481"/>
            <a:ext cx="5944069" cy="5641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494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1"/>
            <a:ext cx="8977700" cy="1139059"/>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工事打合簿等の電子化について</a:t>
            </a:r>
          </a:p>
        </p:txBody>
      </p:sp>
      <p:sp>
        <p:nvSpPr>
          <p:cNvPr id="4" name="テキスト ボックス 3"/>
          <p:cNvSpPr txBox="1"/>
          <p:nvPr/>
        </p:nvSpPr>
        <p:spPr>
          <a:xfrm>
            <a:off x="179512" y="1247583"/>
            <a:ext cx="8863947" cy="1200329"/>
          </a:xfrm>
          <a:prstGeom prst="rect">
            <a:avLst/>
          </a:prstGeom>
          <a:noFill/>
        </p:spPr>
        <p:txBody>
          <a:bodyPr wrap="square" rtlCol="0">
            <a:spAutoFit/>
          </a:bodyPr>
          <a:lstStyle/>
          <a:p>
            <a:pPr lvl="0"/>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事前協議</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書類最適化一覧表</a:t>
            </a:r>
            <a:r>
              <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土木工事編</a:t>
            </a:r>
            <a:r>
              <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を基に、</a:t>
            </a:r>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発注者（監督職員と検査官）</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受注者</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で書類の</a:t>
            </a:r>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提出方法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検査・納品方法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を決定します。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179512" y="3116585"/>
            <a:ext cx="8863947" cy="36937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 name="図 2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7074" y="2485674"/>
            <a:ext cx="8838968" cy="4324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1958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5" name="正方形/長方形 14"/>
          <p:cNvSpPr/>
          <p:nvPr/>
        </p:nvSpPr>
        <p:spPr>
          <a:xfrm>
            <a:off x="129287" y="3758938"/>
            <a:ext cx="8910209" cy="1776547"/>
          </a:xfrm>
          <a:prstGeom prst="rect">
            <a:avLst/>
          </a:prstGeom>
          <a:blipFill dpi="0" rotWithShape="1">
            <a:blip r:embed="rId5">
              <a:alphaModFix amt="70000"/>
            </a:blip>
            <a:srcRect/>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34329"/>
            <a:ext cx="8948056" cy="1369484"/>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72816"/>
            <a:ext cx="8570518" cy="830997"/>
          </a:xfrm>
          <a:prstGeom prst="rect">
            <a:avLst/>
          </a:prstGeom>
          <a:noFill/>
        </p:spPr>
        <p:txBody>
          <a:bodyPr wrap="square" rtlCol="0">
            <a:spAutoFit/>
          </a:bodyPr>
          <a:lstStyle/>
          <a:p>
            <a:pPr lvl="0"/>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施工計画書は通常、共通仕様書に基づき受注者が十分に検討して作成すべきものですが、以下の場合は簡略化しましょう</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321604"/>
            <a:ext cx="5625323"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★施工計画書（試行書類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a:t>
            </a:r>
            <a:r>
              <a:rPr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18</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88339" y="2636912"/>
            <a:ext cx="5724644" cy="461665"/>
          </a:xfrm>
          <a:prstGeom prst="rect">
            <a:avLst/>
          </a:prstGeom>
          <a:noFill/>
        </p:spPr>
        <p:txBody>
          <a:bodyPr wrap="none" rtlCol="0">
            <a:spAutoFit/>
          </a:bodyPr>
          <a:lstStyle/>
          <a:p>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維持</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工事等における記載内容の簡略化</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181005" y="5661248"/>
            <a:ext cx="6955750" cy="461665"/>
          </a:xfrm>
          <a:prstGeom prst="rect">
            <a:avLst/>
          </a:prstGeom>
          <a:noFill/>
        </p:spPr>
        <p:txBody>
          <a:bodyPr wrap="none" rtlCol="0">
            <a:spAutoFit/>
          </a:bodyPr>
          <a:lstStyle/>
          <a:p>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②軽微</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な変更</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における変更施工計画書の提出</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不要</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373323" y="6079364"/>
            <a:ext cx="8641743" cy="70788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現地精査に伴う工事数量のみの</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変更</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や工期のみの変更</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施工計画書の提出は不要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及び受注者で変更</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数量</a:t>
            </a:r>
            <a:r>
              <a:rPr lang="ja-JP" altLang="en-US"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や工期</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を各々で追記</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325205" y="3037802"/>
            <a:ext cx="8641743" cy="707886"/>
          </a:xfrm>
          <a:prstGeom prst="rect">
            <a:avLst/>
          </a:prstGeom>
          <a:noFill/>
        </p:spPr>
        <p:txBody>
          <a:bodyPr wrap="square" rtlCol="0">
            <a:spAutoFit/>
          </a:bodyPr>
          <a:lstStyle/>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各年度に</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実施している道路維持工事又は河川維持工事等で</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発注者</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及び受注者で協議</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して記載すべき事項を簡略化</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166449" y="3805623"/>
            <a:ext cx="8678709" cy="1754326"/>
          </a:xfrm>
          <a:prstGeom prst="rect">
            <a:avLst/>
          </a:prstGeom>
          <a:noFill/>
        </p:spPr>
        <p:txBody>
          <a:bodyPr wrap="square" rtlCol="0">
            <a:spAutoFit/>
          </a:bodyPr>
          <a:lstStyle/>
          <a:p>
            <a:r>
              <a:rPr lang="ja-JP" altLang="ja-JP" b="1" u="sng" dirty="0">
                <a:latin typeface="メイリオ" panose="020B0604030504040204" pitchFamily="50" charset="-128"/>
                <a:ea typeface="メイリオ" panose="020B0604030504040204" pitchFamily="50" charset="-128"/>
                <a:cs typeface="メイリオ" panose="020B0604030504040204" pitchFamily="50" charset="-128"/>
              </a:rPr>
              <a:t>＜参考＞簡略化する施工計画書の記載内容</a:t>
            </a:r>
          </a:p>
          <a:p>
            <a:r>
              <a:rPr lang="ja-JP" altLang="ja-JP" dirty="0">
                <a:latin typeface="メイリオ" panose="020B0604030504040204" pitchFamily="50" charset="-128"/>
                <a:ea typeface="メイリオ" panose="020B0604030504040204" pitchFamily="50" charset="-128"/>
                <a:cs typeface="メイリオ" panose="020B0604030504040204" pitchFamily="50" charset="-128"/>
              </a:rPr>
              <a:t>　下記の記載内容を簡略化することを</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基本</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としていますが</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工</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事</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内容に応じて</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発注</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者</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と受注者が協議し，</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記載内容の簡略化する項目を決定</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します。　　　</a:t>
            </a: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４</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．指定</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機械</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．主要船舶，</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機械</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６</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．主要資材　　　</a:t>
            </a:r>
          </a:p>
          <a:p>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１２</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．環境</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対策</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１３</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．現場作業環境の</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整備</a:t>
            </a:r>
            <a:r>
              <a:rPr lang="en-US"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endPar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上記項目であっても品質・安全管理上必要となる事項については</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記載</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要です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01117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0" name="角丸四角形 29"/>
          <p:cNvSpPr/>
          <p:nvPr/>
        </p:nvSpPr>
        <p:spPr>
          <a:xfrm>
            <a:off x="104504" y="1234329"/>
            <a:ext cx="8948056" cy="921042"/>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証紙受払簿は完成検査時を含め必要時</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6702540"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★建退共証紙受払簿（試行書類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No.10</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99712" y="2572599"/>
            <a:ext cx="3767541" cy="163121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完成時の成績評点における共済証紙の受払状況を把握する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ため、共済</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証紙の受払簿その他関係資料について</a:t>
            </a:r>
            <a:r>
              <a:rPr lang="ja-JP" altLang="en-US"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求めます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074"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73630" y="2204864"/>
            <a:ext cx="4878930" cy="2296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角丸四角形 23"/>
          <p:cNvSpPr/>
          <p:nvPr/>
        </p:nvSpPr>
        <p:spPr>
          <a:xfrm>
            <a:off x="104504" y="4625788"/>
            <a:ext cx="8948056" cy="1348225"/>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83976" y="5150973"/>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基本的に「</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400" u="sng" dirty="0" smtClean="0">
                <a:latin typeface="メイリオ" panose="020B0604030504040204" pitchFamily="50" charset="-128"/>
                <a:ea typeface="メイリオ" panose="020B0604030504040204" pitchFamily="50" charset="-128"/>
                <a:cs typeface="メイリオ" panose="020B0604030504040204" pitchFamily="50" charset="-128"/>
              </a:rPr>
              <a:t>発注者が</a:t>
            </a:r>
            <a:r>
              <a:rPr lang="ja-JP" altLang="ja-JP" sz="2400" u="sng" dirty="0" smtClean="0">
                <a:latin typeface="メイリオ" panose="020B0604030504040204" pitchFamily="50" charset="-128"/>
                <a:ea typeface="メイリオ" panose="020B0604030504040204" pitchFamily="50" charset="-128"/>
                <a:cs typeface="メイリオ" panose="020B0604030504040204" pitchFamily="50" charset="-128"/>
              </a:rPr>
              <a:t>請求すれば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提出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」することとなります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4699761"/>
            <a:ext cx="6702540"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★関係機関協議資料（試行書類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No.35</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99711" y="6105490"/>
            <a:ext cx="8606211" cy="70788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発注者は、</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労働</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基準監督署への届出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や</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道路使用許可状況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など</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により確認</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しましょう</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14712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5" name="グループ化 4"/>
          <p:cNvGrpSpPr/>
          <p:nvPr/>
        </p:nvGrpSpPr>
        <p:grpSpPr>
          <a:xfrm>
            <a:off x="7308304" y="188640"/>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19392" y="929500"/>
            <a:ext cx="7879080" cy="553998"/>
          </a:xfrm>
          <a:prstGeom prst="rect">
            <a:avLst/>
          </a:prstGeom>
          <a:noFill/>
        </p:spPr>
        <p:txBody>
          <a:bodyPr wrap="none" rtlCol="0">
            <a:spAutoFit/>
          </a:bodyPr>
          <a:lstStyle/>
          <a:p>
            <a:pPr algn="ctr"/>
            <a:r>
              <a:rPr kumimoji="1" lang="ja-JP" altLang="en-US" sz="30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0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の発行にあたり</a:t>
            </a:r>
            <a:endParaRPr kumimoji="1" lang="ja-JP" altLang="en-US" sz="30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428431" y="1580594"/>
            <a:ext cx="8392041" cy="5016758"/>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仙台市では、平成</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２６年度の「工事書類簡素化の試行（以下「試行」という。）」運用を契機に、建設現場の就労環境改善に大きな影響を及ぼす工事書類の簡素化に努めています。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これまで、関係業団体の皆さまから寄せられた書類</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削減</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関するご意見を踏まえながら、工事関係書類の作成及び提出実態を確認しました結果、共通仕様書等の理解や試行の周知徹底、工事書類の提出・提示に関する受発注者間の共通認識（これらを総称して仙台市では「書類の最適化」と呼ぶ。）が未だ課題として残ることを把握するに至りました。</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のたび、これらの課題解決を目的としまして、「工事書類最適化ガイドブック」を作成いたしました。ここに示す内容を受発注者が着実に実行することで、工事書類の最適化が図られ、ひいては建設現場の就労環境改善の一助となることを願うものであ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平成３０年１０月１日</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仙台市設計基準策定委員会</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委員長　小野 浩一</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07270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0" name="角丸四角形 29"/>
          <p:cNvSpPr/>
          <p:nvPr/>
        </p:nvSpPr>
        <p:spPr>
          <a:xfrm>
            <a:off x="104504" y="1214847"/>
            <a:ext cx="8948056" cy="1326648"/>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830997"/>
          </a:xfrm>
          <a:prstGeom prst="rect">
            <a:avLst/>
          </a:prstGeom>
          <a:noFill/>
        </p:spPr>
        <p:txBody>
          <a:bodyPr wrap="square" rtlCol="0">
            <a:spAutoFit/>
          </a:bodyPr>
          <a:lstStyle/>
          <a:p>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監督職員が</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臨場</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した</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状況</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段階確認箇所</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出来形管理</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写真撮影</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省略</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可能</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のため、</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写真でまとめましょう</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7907999"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★段階確認書・立会願（試行書類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No.39</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88</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99710" y="2643009"/>
            <a:ext cx="8593553" cy="70788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添付資料は確認箇所の「</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出来</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形</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管理</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図表</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」のみを原則とし</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確認した実測値を手書きで受注者が記入するものと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角丸四角形 23"/>
          <p:cNvSpPr/>
          <p:nvPr/>
        </p:nvSpPr>
        <p:spPr>
          <a:xfrm>
            <a:off x="104504" y="3422470"/>
            <a:ext cx="8948056" cy="1354756"/>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83976" y="3954185"/>
            <a:ext cx="8570518" cy="830997"/>
          </a:xfrm>
          <a:prstGeom prst="rect">
            <a:avLst/>
          </a:prstGeom>
          <a:noFill/>
        </p:spPr>
        <p:txBody>
          <a:bodyPr wrap="square" rtlCol="0">
            <a:spAutoFit/>
          </a:bodyPr>
          <a:lstStyle/>
          <a:p>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現道上以外の工事</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u="sng" dirty="0">
                <a:latin typeface="メイリオ" panose="020B0604030504040204" pitchFamily="50" charset="-128"/>
                <a:ea typeface="メイリオ" panose="020B0604030504040204" pitchFamily="50" charset="-128"/>
                <a:cs typeface="メイリオ" panose="020B0604030504040204" pitchFamily="50" charset="-128"/>
              </a:rPr>
              <a:t>週間</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工程</a:t>
            </a:r>
            <a:r>
              <a:rPr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や口頭</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など</a:t>
            </a:r>
            <a:r>
              <a:rPr lang="ja-JP" altLang="ja-JP" sz="2400" b="1" u="sng"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連絡</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にて</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確認すれば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502973"/>
            <a:ext cx="6702540"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★休日・夜間作業届（試行書類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No.43</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8277" y="4874384"/>
            <a:ext cx="8606211" cy="1938992"/>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施工計画書の工事作業</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カレンダー</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や週間工程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等で</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夜間</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・休日に作業することが掲載されている場合は</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提出不要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掲載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されていない場合は</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口頭</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で</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監督職員へ連絡</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することと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ただし，施工計画書の工事作業</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カレンダー</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や週間工程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で夜間・休日に作業することが掲載されていない場合で</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あって</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現道上</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で作業する場合</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は休日・夜間作業届を電子メール等で</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監督職員へ提出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して</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ください</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700199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角丸四角形 26"/>
          <p:cNvSpPr/>
          <p:nvPr/>
        </p:nvSpPr>
        <p:spPr>
          <a:xfrm>
            <a:off x="104504" y="3789040"/>
            <a:ext cx="8948056" cy="993380"/>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14847"/>
            <a:ext cx="8948056" cy="966790"/>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状況</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工程表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及び</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出来高報告書</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添付不要</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なりました</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6343468"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★工事履行報告書（試行書類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No.49</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358276" y="2341329"/>
            <a:ext cx="8606211" cy="1015663"/>
          </a:xfrm>
          <a:prstGeom prst="rect">
            <a:avLst/>
          </a:prstGeom>
          <a:noFill/>
        </p:spPr>
        <p:txBody>
          <a:bodyPr wrap="square" rtlCol="0">
            <a:spAutoFit/>
          </a:bodyPr>
          <a:lstStyle/>
          <a:p>
            <a:pPr lvl="0"/>
            <a:r>
              <a:rPr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工事履行報告書様式内の注釈変更（</a:t>
            </a:r>
            <a:r>
              <a:rPr lang="ja-JP" altLang="ja-JP" sz="2000" b="1" u="sng"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rPr>
              <a:t>29</a:t>
            </a:r>
            <a:r>
              <a:rPr lang="ja-JP" altLang="ja-JP" sz="2000" b="1" u="sng" dirty="0">
                <a:latin typeface="メイリオ" panose="020B0604030504040204" pitchFamily="50" charset="-128"/>
                <a:ea typeface="メイリオ" panose="020B0604030504040204" pitchFamily="50" charset="-128"/>
                <a:cs typeface="メイリオ" panose="020B0604030504040204" pitchFamily="50" charset="-128"/>
              </a:rPr>
              <a:t>年４月１日</a:t>
            </a:r>
            <a:r>
              <a:rPr lang="ja-JP" altLang="ja-JP" sz="2000" b="1" u="sng" dirty="0" smtClean="0">
                <a:latin typeface="メイリオ" panose="020B0604030504040204" pitchFamily="50" charset="-128"/>
                <a:ea typeface="メイリオ" panose="020B0604030504040204" pitchFamily="50" charset="-128"/>
                <a:cs typeface="メイリオ" panose="020B0604030504040204" pitchFamily="50" charset="-128"/>
              </a:rPr>
              <a:t>から</a:t>
            </a:r>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請負者</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は、２部作成し、監督職員に、翌月の５日以内、もしくは、主任監督員が指示する日まで提出する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以前は状況写真や工程表等も添付</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383976" y="4320755"/>
            <a:ext cx="8570518"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ＯＫです、完成</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検査</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原本で受</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検</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ましょう</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869543"/>
            <a:ext cx="5984395"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★マニフェスト（試行書類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No.82</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8275" y="4951404"/>
            <a:ext cx="8606212" cy="163121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受注者は、産業廃棄物が搬出される工事にあたっては</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、紙マニフェストまた</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は電子マニフェストに</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より適正</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に処理されていることを確かめるとともに</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監督職員に提示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しなければ</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ならない</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（共通仕様書）</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その他、提出書類一覧に無い伝票等の扱いは、</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しておきましょう（提示が基本）</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23329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角丸四角形 26"/>
          <p:cNvSpPr/>
          <p:nvPr/>
        </p:nvSpPr>
        <p:spPr>
          <a:xfrm>
            <a:off x="104504" y="3356992"/>
            <a:ext cx="8948056" cy="1362712"/>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14847"/>
            <a:ext cx="8948056" cy="979713"/>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現在は</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作成義務</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が無い</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ため</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を求めない</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ように</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しましょう</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5929828"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★工事日誌（共通仕様書から除外）</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68894" y="2269321"/>
            <a:ext cx="8606211" cy="1015663"/>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品質管理に必要</a:t>
            </a:r>
            <a:r>
              <a:rPr lang="ja-JP" altLang="en-US"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な自然条件等の諸項目</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舗設や</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Co</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打設時</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の外</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気温等）は</a:t>
            </a:r>
            <a:r>
              <a:rPr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工事写真等で記録しておくなど</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、確認方法を</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受発注者間の事前</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にて決定し、</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施工計画書に記載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a:t>
            </a: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383976" y="3888707"/>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出来形・品質管理点が</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５点未満</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の管理図表、工程能力図、ヒストグラムの</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提出は不要</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です（再掲）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437495"/>
            <a:ext cx="8267071"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★出来形・品質管理資料（試行書類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No.92</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99</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68894" y="4791712"/>
            <a:ext cx="8685600" cy="1015663"/>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なお，</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出来形</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・品質</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管理点が</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点</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以上</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の場合は測定位置が分かるように略図等を記載</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成果品として提出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することとします</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施工中は提示のみ</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角丸四角形 27"/>
          <p:cNvSpPr/>
          <p:nvPr/>
        </p:nvSpPr>
        <p:spPr>
          <a:xfrm>
            <a:off x="261257" y="6207695"/>
            <a:ext cx="8632006" cy="53367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不要書類提出による工事成績評定点への影響はありません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268894" y="5765919"/>
            <a:ext cx="1467068"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また・・・</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60836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529954" y="2825060"/>
            <a:ext cx="6109366" cy="1107996"/>
          </a:xfrm>
          <a:prstGeom prst="rect">
            <a:avLst/>
          </a:prstGeom>
          <a:noFill/>
        </p:spPr>
        <p:txBody>
          <a:bodyPr wrap="none" rtlCol="0">
            <a:spAutoFit/>
          </a:bodyPr>
          <a:lstStyle/>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受発注者の</a:t>
            </a: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心得</a:t>
            </a:r>
            <a:endParaRPr kumimoji="1" lang="ja-JP" altLang="en-US" sz="6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472967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25161" y="1172614"/>
            <a:ext cx="9090704" cy="5640762"/>
          </a:xfrm>
          <a:prstGeom prst="roundRect">
            <a:avLst>
              <a:gd name="adj" fmla="val 0"/>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p:cNvPicPr>
            <a:picLocks noChangeAspect="1"/>
          </p:cNvPicPr>
          <p:nvPr/>
        </p:nvPicPr>
        <p:blipFill>
          <a:blip r:embed="rId5"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57286" y="2708920"/>
            <a:ext cx="2297252" cy="2264495"/>
          </a:xfrm>
          <a:prstGeom prst="rect">
            <a:avLst/>
          </a:prstGeom>
          <a:noFill/>
        </p:spPr>
      </p:pic>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工事着手時に心掛けること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95538" y="1536524"/>
            <a:ext cx="8494633" cy="4955203"/>
          </a:xfrm>
          <a:prstGeom prst="rect">
            <a:avLst/>
          </a:prstGeom>
          <a:noFill/>
        </p:spPr>
        <p:txBody>
          <a:bodyPr wrap="none" rtlCol="0">
            <a:spAutoFit/>
          </a:bodyPr>
          <a:lstStyle/>
          <a:p>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事前協議により、作成工事書類を明確にしましょう</a:t>
            </a:r>
            <a:endParaRPr kumimoji="1"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・受発注者にて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を行い、工事書類の取扱について確認</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・写真管理基準、書類最適化一覧表、本ガイドブックを使用</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現場状況により判断すべき項目</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（写真提出頻度の「適宜」</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の解釈や別途提出を求める書類など）</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を確認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し、受注者は</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当該項目を</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施工計画書</a:t>
            </a:r>
            <a:r>
              <a:rPr kumimoji="1"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へ記載</a:t>
            </a:r>
            <a:endParaRPr kumimoji="1" lang="en-US"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工事情報共有システムの利用を標準</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とし、「土木工事に</a:t>
            </a:r>
            <a:r>
              <a:rPr lang="ja-JP" altLang="en-US" sz="2400" dirty="0" err="1">
                <a:latin typeface="メイリオ" panose="020B0604030504040204" pitchFamily="50" charset="-128"/>
                <a:ea typeface="メイリオ" panose="020B0604030504040204" pitchFamily="50" charset="-128"/>
                <a:cs typeface="メイリオ" panose="020B0604030504040204" pitchFamily="50" charset="-128"/>
              </a:rPr>
              <a:t>お</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ける工事情報共有システムの活用ガイドライン」に基づき</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実施</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41253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129287" y="2599996"/>
            <a:ext cx="8910209" cy="1045028"/>
          </a:xfrm>
          <a:prstGeom prst="rect">
            <a:avLst/>
          </a:prstGeom>
          <a:blipFill dpi="0" rotWithShape="1">
            <a:blip r:embed="rId5">
              <a:alphaModFix amt="70000"/>
            </a:blip>
            <a:srcRect/>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19"/>
            <a:ext cx="8977700" cy="1338849"/>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施工中に心掛けること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17649" y="1286784"/>
            <a:ext cx="8494633" cy="1261884"/>
          </a:xfrm>
          <a:prstGeom prst="rect">
            <a:avLst/>
          </a:prstGeom>
          <a:noFill/>
        </p:spPr>
        <p:txBody>
          <a:bodyPr wrap="none" rtlCol="0">
            <a:spAutoFit/>
          </a:bodyPr>
          <a:lstStyle/>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協議に添付する書類は必要最小限にしましょう</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施工中の協議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において、添付する書類を</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必要最小限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とする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よう、受発注者双方で意識して進めることが大切</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12191" y="2669407"/>
            <a:ext cx="8652297" cy="954107"/>
          </a:xfrm>
          <a:prstGeom prst="rect">
            <a:avLst/>
          </a:prstGeom>
          <a:noFill/>
        </p:spPr>
        <p:txBody>
          <a:bodyPr wrap="square" rtlCol="0">
            <a:spAutoFit/>
          </a:bodyPr>
          <a:lstStyle/>
          <a:p>
            <a:pPr lvl="0"/>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照査結果により発生した以下の書類作成は発注者の責任で実施</a:t>
            </a:r>
            <a:endParaRPr lang="ja-JP"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計画の見直し、図面の再作成、構造計算の再計算、追加調査等</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受注者に作成を指示する場合、作成費用は発注者が負担</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正方形/長方形 27"/>
          <p:cNvSpPr/>
          <p:nvPr/>
        </p:nvSpPr>
        <p:spPr>
          <a:xfrm>
            <a:off x="8161436" y="418032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6708" y="378904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p:nvGrpSpPr>
        <p:grpSpPr>
          <a:xfrm>
            <a:off x="7300943" y="3851235"/>
            <a:ext cx="1584959" cy="491534"/>
            <a:chOff x="7308304" y="610875"/>
            <a:chExt cx="1584959" cy="491534"/>
          </a:xfrm>
        </p:grpSpPr>
        <p:sp>
          <p:nvSpPr>
            <p:cNvPr id="31" name="角丸四角形 30"/>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正方形/長方形 3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6" name="テキスト ボックス 35"/>
          <p:cNvSpPr txBox="1"/>
          <p:nvPr/>
        </p:nvSpPr>
        <p:spPr>
          <a:xfrm>
            <a:off x="172151" y="390062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検査時に心掛けること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101502" y="4464958"/>
            <a:ext cx="8977700" cy="1334951"/>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340774" y="4478612"/>
            <a:ext cx="8802410" cy="1384995"/>
          </a:xfrm>
          <a:prstGeom prst="rect">
            <a:avLst/>
          </a:prstGeom>
          <a:noFill/>
        </p:spPr>
        <p:txBody>
          <a:bodyPr wrap="none" rtlCol="0">
            <a:spAutoFit/>
          </a:bodyPr>
          <a:lstStyle/>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監督職員、検査職員は不要書類の提出・提示を求め</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ないようにしましょう</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受注者は、不要書類は作成しないようにしましょう</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角丸四角形 38"/>
          <p:cNvSpPr/>
          <p:nvPr/>
        </p:nvSpPr>
        <p:spPr>
          <a:xfrm>
            <a:off x="261257" y="6207695"/>
            <a:ext cx="8632006" cy="53367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不要書類提出による工事成績評定点への影響はありません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268894" y="5837202"/>
            <a:ext cx="249299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再掲しますが・・・</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67092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2"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773283" y="908720"/>
            <a:ext cx="7571303" cy="646331"/>
          </a:xfrm>
          <a:prstGeom prst="rect">
            <a:avLst/>
          </a:prstGeom>
          <a:noFill/>
        </p:spPr>
        <p:txBody>
          <a:bodyPr wrap="none" rtlCol="0">
            <a:spAutoFit/>
          </a:bodyPr>
          <a:lstStyle/>
          <a:p>
            <a:pPr algn="ctr"/>
            <a:r>
              <a:rPr kumimoji="1" lang="ja-JP" altLang="en-US" sz="3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sz="3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10674" y="1668536"/>
            <a:ext cx="8381806" cy="5139869"/>
          </a:xfrm>
          <a:prstGeom prst="rect">
            <a:avLst/>
          </a:prstGeom>
          <a:noFill/>
        </p:spPr>
        <p:txBody>
          <a:bodyPr wrap="square" rtlCol="0">
            <a:spAutoFit/>
          </a:bodyPr>
          <a:lstStyle/>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工事書類の中で大きな手間と時間を要する工事写真の取扱について事例を示しながら重点的に説明いたします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平成２６年度に運用開始しました「工事書類簡素化の試行」に基づき、主だった提出不要の工事書類について例示いたします。併せて、令和</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月より利用が標準となった工事情報共有システムの運用について説明いたします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受発注者の就労環境改善のため、双方が工事期間中に心掛けるべきことについて説明いたします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0" name="グループ化 9"/>
          <p:cNvGrpSpPr/>
          <p:nvPr/>
        </p:nvGrpSpPr>
        <p:grpSpPr>
          <a:xfrm>
            <a:off x="7308304" y="188640"/>
            <a:ext cx="1584959" cy="491534"/>
            <a:chOff x="7239000" y="316186"/>
            <a:chExt cx="1584959" cy="491534"/>
          </a:xfrm>
        </p:grpSpPr>
        <p:sp>
          <p:nvSpPr>
            <p:cNvPr id="13" name="角丸四角形 12"/>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2690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106762" y="2825060"/>
            <a:ext cx="6955750" cy="1107996"/>
          </a:xfrm>
          <a:prstGeom prst="rect">
            <a:avLst/>
          </a:prstGeom>
          <a:noFill/>
        </p:spPr>
        <p:txBody>
          <a:bodyPr wrap="none" rtlCol="0">
            <a:spAutoFit/>
          </a:bodyPr>
          <a:lstStyle/>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工事写真</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9458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0"/>
            <a:ext cx="8977700" cy="5569803"/>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647974"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仙台市における工事写真規定のおさらい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251520" y="1340768"/>
            <a:ext cx="8641743" cy="5401479"/>
          </a:xfrm>
          <a:prstGeom prst="rect">
            <a:avLst/>
          </a:prstGeom>
          <a:noFill/>
        </p:spPr>
        <p:txBody>
          <a:bodyPr wrap="square" rtlCol="0">
            <a:spAutoFit/>
          </a:bodyPr>
          <a:lstStyle/>
          <a:p>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①現場説明書（設計図書）</a:t>
            </a:r>
            <a:endParaRPr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第６条 </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共通</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仕様書の取扱いについて</a:t>
            </a: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本工事</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においては、宮城県土木部作成の</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共通</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仕様書</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文中における</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宮城県</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を仙台市と読替え準用するものと</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する</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②共通仕様書（設計図書）</a:t>
            </a:r>
            <a:endParaRPr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１－１－２ 用語</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定義　</a:t>
            </a:r>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2000" b="1" dirty="0" err="1">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工事写真</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とは、工事着手前及び工事完成、また、施工管理の手段として各工事の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施工</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段階及び工事完成後目視できない箇所の施工状況、出来形寸法、品質管理状況、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工事中</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の災害写真等を</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に基づき撮影したものを</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いう</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③写真管理基準</a:t>
            </a:r>
            <a:endParaRPr kumimoji="1"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３</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．整理提出</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ファイルの整理及び電子媒体への格納方法（各種仕様）は「</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デジタル写真</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管理情報</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」に基づくものとする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。なお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、電子媒体で提出しない場合は、別紙「</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フィルムカメラを使用した場合の</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写真管理基準</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よる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7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④</a:t>
            </a:r>
            <a:r>
              <a:rPr lang="ja-JP" altLang="en-US" sz="2400" b="1" u="sng"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デジタル写真管理情報</a:t>
            </a:r>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sz="20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（デジタル</a:t>
            </a:r>
            <a:r>
              <a:rPr lang="ja-JP" altLang="en-US" sz="2000" b="1" u="sng"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写真管理情報緩和</a:t>
            </a:r>
            <a:r>
              <a:rPr lang="ja-JP" altLang="en-US" sz="20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基準）</a:t>
            </a:r>
            <a:endParaRPr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フィルムカメラを使用した場合の写真管理基準</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u="sng"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46898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4"/>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7" name="テキスト ボックス 6"/>
          <p:cNvSpPr txBox="1"/>
          <p:nvPr/>
        </p:nvSpPr>
        <p:spPr>
          <a:xfrm>
            <a:off x="3584748" y="4633621"/>
            <a:ext cx="1954381" cy="2215991"/>
          </a:xfrm>
          <a:prstGeom prst="rect">
            <a:avLst/>
          </a:prstGeom>
          <a:noFill/>
        </p:spPr>
        <p:txBody>
          <a:bodyPr wrap="none" rtlCol="0">
            <a:spAutoFit/>
          </a:bodyPr>
          <a:lstStyle/>
          <a:p>
            <a:r>
              <a:rPr kumimoji="1" lang="ja-JP" altLang="en-US" sz="13800" b="1" dirty="0" smtClean="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rPr>
              <a:t>例</a:t>
            </a:r>
            <a:endParaRPr kumimoji="1" lang="ja-JP" altLang="en-US" sz="13800" b="1" dirty="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角丸四角形 52"/>
          <p:cNvSpPr/>
          <p:nvPr/>
        </p:nvSpPr>
        <p:spPr>
          <a:xfrm>
            <a:off x="78377" y="1209821"/>
            <a:ext cx="8977700" cy="2836622"/>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3416320"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提出頻度</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撮影</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頻度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251520" y="1299389"/>
            <a:ext cx="8680581" cy="2777683"/>
          </a:xfrm>
          <a:prstGeom prst="rect">
            <a:avLst/>
          </a:prstGeom>
          <a:noFill/>
        </p:spPr>
        <p:txBody>
          <a:bodyPr wrap="none" rtlCol="0">
            <a:spAutoFit/>
          </a:bodyPr>
          <a:lstStyle/>
          <a:p>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に２つの</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頻度</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があり、</a:t>
            </a:r>
            <a:r>
              <a:rPr lang="zh-TW" altLang="en-US" sz="2400" b="1" dirty="0">
                <a:latin typeface="メイリオ" panose="020B0604030504040204" pitchFamily="50" charset="-128"/>
                <a:ea typeface="メイリオ" panose="020B0604030504040204" pitchFamily="50" charset="-128"/>
                <a:cs typeface="メイリオ" panose="020B0604030504040204" pitchFamily="50" charset="-128"/>
              </a:rPr>
              <a:t>施工計画書作成</a:t>
            </a:r>
            <a:r>
              <a:rPr lang="zh-TW"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要領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（宮</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城県：参考）に、その</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定義</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が規定</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されています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提出頻度</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代表箇所の進捗</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を撮影し紙媒体で提出する頻度</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撮影頻度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：現場において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必ず撮影しなければならない</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頻度</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検査時は紙ファイルかＰＣ内データでの提示が選択可</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成果品</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は紙ファイル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か電子媒体での</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提出が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選択可</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提出頻度分</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紙</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撮影頻度分</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データ</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8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基本</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9" name="オブジェクト 8"/>
          <p:cNvGraphicFramePr>
            <a:graphicFrameLocks noChangeAspect="1"/>
          </p:cNvGraphicFramePr>
          <p:nvPr>
            <p:extLst>
              <p:ext uri="{D42A27DB-BD31-4B8C-83A1-F6EECF244321}">
                <p14:modId xmlns:p14="http://schemas.microsoft.com/office/powerpoint/2010/main" val="174186822"/>
              </p:ext>
            </p:extLst>
          </p:nvPr>
        </p:nvGraphicFramePr>
        <p:xfrm>
          <a:off x="65088" y="4097338"/>
          <a:ext cx="9043987" cy="2690812"/>
        </p:xfrm>
        <a:graphic>
          <a:graphicData uri="http://schemas.openxmlformats.org/presentationml/2006/ole">
            <mc:AlternateContent xmlns:mc="http://schemas.openxmlformats.org/markup-compatibility/2006">
              <mc:Choice xmlns:v="urn:schemas-microsoft-com:vml" Requires="v">
                <p:oleObj spid="_x0000_s1126" name="ワークシート" r:id="rId6" imgW="8867828" imgH="2638331" progId="Excel.Sheet.12">
                  <p:embed/>
                </p:oleObj>
              </mc:Choice>
              <mc:Fallback>
                <p:oleObj name="ワークシート" r:id="rId6" imgW="8867828" imgH="2638331" progId="Excel.Sheet.12">
                  <p:embed/>
                  <p:pic>
                    <p:nvPicPr>
                      <p:cNvPr id="0" name=""/>
                      <p:cNvPicPr/>
                      <p:nvPr/>
                    </p:nvPicPr>
                    <p:blipFill>
                      <a:blip r:embed="rId7"/>
                      <a:stretch>
                        <a:fillRect/>
                      </a:stretch>
                    </p:blipFill>
                    <p:spPr>
                      <a:xfrm>
                        <a:off x="65088" y="4097338"/>
                        <a:ext cx="9043987" cy="2690812"/>
                      </a:xfrm>
                      <a:prstGeom prst="rect">
                        <a:avLst/>
                      </a:prstGeom>
                      <a:blipFill dpi="0" rotWithShape="1">
                        <a:blip r:embed="rId8">
                          <a:alphaModFix amt="70000"/>
                        </a:blip>
                        <a:srcRect/>
                        <a:tile tx="0" ty="0" sx="100000" sy="100000" flip="none" algn="tl"/>
                      </a:blipFill>
                    </p:spPr>
                  </p:pic>
                </p:oleObj>
              </mc:Fallback>
            </mc:AlternateContent>
          </a:graphicData>
        </a:graphic>
      </p:graphicFrame>
    </p:spTree>
    <p:extLst>
      <p:ext uri="{BB962C8B-B14F-4D97-AF65-F5344CB8AC3E}">
        <p14:creationId xmlns:p14="http://schemas.microsoft.com/office/powerpoint/2010/main" val="4212550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1"/>
            <a:ext cx="8977700" cy="889936"/>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3416320"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提出頻度のイメージ</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494633" cy="830997"/>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以下のように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工種毎に代表箇所等の進捗を撮影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紙提出</a:t>
            </a:r>
            <a:endPar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提出写真数</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は規模によりますが、一般に</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数十枚～二百枚弱</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 name="グループ化 3"/>
          <p:cNvGrpSpPr/>
          <p:nvPr/>
        </p:nvGrpSpPr>
        <p:grpSpPr>
          <a:xfrm>
            <a:off x="222069" y="2181496"/>
            <a:ext cx="8742419" cy="4588105"/>
            <a:chOff x="179512" y="2272552"/>
            <a:chExt cx="8645939" cy="4434455"/>
          </a:xfrm>
        </p:grpSpPr>
        <p:sp>
          <p:nvSpPr>
            <p:cNvPr id="2" name="正方形/長方形 1"/>
            <p:cNvSpPr/>
            <p:nvPr/>
          </p:nvSpPr>
          <p:spPr>
            <a:xfrm>
              <a:off x="179512" y="2272552"/>
              <a:ext cx="8645939" cy="44344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p:nvGrpSpPr>
          <p:grpSpPr>
            <a:xfrm>
              <a:off x="304481" y="2586445"/>
              <a:ext cx="8520969" cy="4120561"/>
              <a:chOff x="-1332656" y="1219505"/>
              <a:chExt cx="5133704" cy="2209495"/>
            </a:xfrm>
          </p:grpSpPr>
          <p:pic>
            <p:nvPicPr>
              <p:cNvPr id="5" name="図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665512" y="-778663"/>
                <a:ext cx="1137368" cy="5133704"/>
              </a:xfrm>
              <a:prstGeom prst="rect">
                <a:avLst/>
              </a:prstGeom>
            </p:spPr>
          </p:pic>
          <p:pic>
            <p:nvPicPr>
              <p:cNvPr id="27" name="図 2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658132" y="286084"/>
                <a:ext cx="1152128" cy="5133704"/>
              </a:xfrm>
              <a:prstGeom prst="rect">
                <a:avLst/>
              </a:prstGeom>
            </p:spPr>
          </p:pic>
        </p:grpSp>
        <p:pic>
          <p:nvPicPr>
            <p:cNvPr id="28" name="図 27"/>
            <p:cNvPicPr>
              <a:picLocks noChangeAspect="1"/>
            </p:cNvPicPr>
            <p:nvPr/>
          </p:nvPicPr>
          <p:blipFill rotWithShape="1">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rcRect/>
            <a:stretch/>
          </p:blipFill>
          <p:spPr>
            <a:xfrm rot="5400000">
              <a:off x="2550776" y="32521"/>
              <a:ext cx="288883" cy="4818962"/>
            </a:xfrm>
            <a:prstGeom prst="rect">
              <a:avLst/>
            </a:prstGeom>
          </p:spPr>
        </p:pic>
      </p:grpSp>
    </p:spTree>
    <p:extLst>
      <p:ext uri="{BB962C8B-B14F-4D97-AF65-F5344CB8AC3E}">
        <p14:creationId xmlns:p14="http://schemas.microsoft.com/office/powerpoint/2010/main" val="15762092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1"/>
            <a:ext cx="8977700" cy="889936"/>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3416320"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提出頻度のイメージ</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494633" cy="830997"/>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以下のように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工種毎に代表箇所等の進捗を撮影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紙提出</a:t>
            </a:r>
            <a:endPar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提出様式</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任意</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（Ａ３版印刷が多いようです）</a:t>
            </a:r>
            <a:endParaRPr kumimoji="1" lang="ja-JP" altLang="en-US" sz="28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222069" y="2181496"/>
            <a:ext cx="8742419" cy="4588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267435" y="2204864"/>
            <a:ext cx="8615308" cy="4464494"/>
            <a:chOff x="267435" y="2204864"/>
            <a:chExt cx="8615308" cy="4464494"/>
          </a:xfrm>
        </p:grpSpPr>
        <p:pic>
          <p:nvPicPr>
            <p:cNvPr id="6" name="図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3578661" y="1365277"/>
              <a:ext cx="1992855" cy="8615307"/>
            </a:xfrm>
            <a:prstGeom prst="rect">
              <a:avLst/>
            </a:prstGeom>
          </p:spPr>
        </p:pic>
        <p:pic>
          <p:nvPicPr>
            <p:cNvPr id="29" name="図 2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3586923" y="-641600"/>
              <a:ext cx="1976333" cy="8615306"/>
            </a:xfrm>
            <a:prstGeom prst="rect">
              <a:avLst/>
            </a:prstGeom>
          </p:spPr>
        </p:pic>
        <p:pic>
          <p:nvPicPr>
            <p:cNvPr id="30" name="図 29"/>
            <p:cNvPicPr>
              <a:picLocks noChangeAspect="1"/>
            </p:cNvPicPr>
            <p:nvPr/>
          </p:nvPicPr>
          <p:blipFill rotWithShape="1">
            <a:blip r:embed="rId7" cstate="email">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a:ext>
              </a:extLst>
            </a:blip>
            <a:srcRect/>
            <a:stretch/>
          </p:blipFill>
          <p:spPr>
            <a:xfrm rot="5400000">
              <a:off x="2600876" y="-66535"/>
              <a:ext cx="329939" cy="4872737"/>
            </a:xfrm>
            <a:prstGeom prst="rect">
              <a:avLst/>
            </a:prstGeom>
          </p:spPr>
        </p:pic>
      </p:grpSp>
    </p:spTree>
    <p:extLst>
      <p:ext uri="{BB962C8B-B14F-4D97-AF65-F5344CB8AC3E}">
        <p14:creationId xmlns:p14="http://schemas.microsoft.com/office/powerpoint/2010/main" val="75075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40" name="正方形/長方形 39"/>
          <p:cNvSpPr/>
          <p:nvPr/>
        </p:nvSpPr>
        <p:spPr>
          <a:xfrm>
            <a:off x="4607147" y="4269406"/>
            <a:ext cx="4300968" cy="2488444"/>
          </a:xfrm>
          <a:prstGeom prst="rect">
            <a:avLst/>
          </a:prstGeom>
          <a:blipFill>
            <a:blip r:embed="rId5"/>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27016" y="4252924"/>
            <a:ext cx="4300968" cy="2488444"/>
          </a:xfrm>
          <a:prstGeom prst="rect">
            <a:avLst/>
          </a:prstGeom>
          <a:blipFill>
            <a:blip r:embed="rId6"/>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154480" y="4005064"/>
            <a:ext cx="2220643" cy="457200"/>
          </a:xfrm>
          <a:prstGeom prst="rect">
            <a:avLst/>
          </a:prstGeom>
          <a:blipFill>
            <a:blip r:embed="rId6"/>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19"/>
            <a:ext cx="8977700" cy="2713513"/>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3416320"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撮影頻度のイメージ</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770282" cy="2654573"/>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撮影頻度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：現場にて</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必ず撮影しなければならない</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（再掲）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検査</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時</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は紙ファイルかＰＣ内データでの</a:t>
            </a:r>
            <a:r>
              <a:rPr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選択可</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成果品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は紙ファイル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か電子媒体での</a:t>
            </a:r>
            <a:r>
              <a:rPr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選択可</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受注者が撮影保管しておく写真です</a:t>
            </a:r>
            <a:endPar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一般に数千枚～数万枚撮影 ⇒ </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データ取扱が基本！</a:t>
            </a:r>
            <a:endParaRPr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（印刷だけでも大変</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laptop"/>
          <p:cNvSpPr>
            <a:spLocks noEditPoints="1" noChangeArrowheads="1"/>
          </p:cNvSpPr>
          <p:nvPr/>
        </p:nvSpPr>
        <p:spPr bwMode="auto">
          <a:xfrm>
            <a:off x="290384" y="5220261"/>
            <a:ext cx="1922161" cy="132089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 name="cddrive"/>
          <p:cNvSpPr>
            <a:spLocks noEditPoints="1" noChangeArrowheads="1"/>
          </p:cNvSpPr>
          <p:nvPr/>
        </p:nvSpPr>
        <p:spPr bwMode="auto">
          <a:xfrm>
            <a:off x="4860032" y="5507586"/>
            <a:ext cx="1476588" cy="66818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34" name="Picture 4" descr="MCj04099410000[1]"/>
          <p:cNvPicPr>
            <a:picLocks noChangeAspect="1" noChangeArrowheads="1"/>
          </p:cNvPicPr>
          <p:nvPr/>
        </p:nvPicPr>
        <p:blipFill>
          <a:blip r:embed="rId7" cstate="email">
            <a:duotone>
              <a:schemeClr val="accent3">
                <a:shade val="45000"/>
                <a:satMod val="135000"/>
              </a:schemeClr>
              <a:prstClr val="white"/>
            </a:duotone>
            <a:lum bright="-40000" contrast="40000"/>
            <a:extLst>
              <a:ext uri="{28A0092B-C50C-407E-A947-70E740481C1C}">
                <a14:useLocalDpi xmlns:a14="http://schemas.microsoft.com/office/drawing/2010/main"/>
              </a:ext>
            </a:extLst>
          </a:blip>
          <a:srcRect/>
          <a:stretch>
            <a:fillRect/>
          </a:stretch>
        </p:blipFill>
        <p:spPr bwMode="auto">
          <a:xfrm>
            <a:off x="2810284" y="5220261"/>
            <a:ext cx="1440540" cy="139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4" descr="MCj04099410000[1]"/>
          <p:cNvPicPr>
            <a:picLocks noChangeAspect="1" noChangeArrowheads="1"/>
          </p:cNvPicPr>
          <p:nvPr/>
        </p:nvPicPr>
        <p:blipFill>
          <a:blip r:embed="rId7" cstate="email">
            <a:duotone>
              <a:schemeClr val="accent3">
                <a:shade val="45000"/>
                <a:satMod val="135000"/>
              </a:schemeClr>
              <a:prstClr val="white"/>
            </a:duotone>
            <a:lum bright="-40000" contrast="40000"/>
            <a:extLst>
              <a:ext uri="{28A0092B-C50C-407E-A947-70E740481C1C}">
                <a14:useLocalDpi xmlns:a14="http://schemas.microsoft.com/office/drawing/2010/main"/>
              </a:ext>
            </a:extLst>
          </a:blip>
          <a:srcRect/>
          <a:stretch>
            <a:fillRect/>
          </a:stretch>
        </p:blipFill>
        <p:spPr bwMode="auto">
          <a:xfrm>
            <a:off x="7236296" y="5203548"/>
            <a:ext cx="1440540" cy="139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1284008" y="4038574"/>
            <a:ext cx="2031325"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検査時：</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提示</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1617" y="4628717"/>
            <a:ext cx="2698175" cy="553998"/>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ＰＣ内データ</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（ＰＣ準備は関係者間で協議）</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2866813" y="4746630"/>
            <a:ext cx="1210588" cy="338554"/>
          </a:xfrm>
          <a:prstGeom prst="rect">
            <a:avLst/>
          </a:prstGeom>
          <a:noFill/>
        </p:spPr>
        <p:txBody>
          <a:bodyPr wrap="none" rtlCol="0">
            <a:spAutoFit/>
          </a:bodyPr>
          <a:lstStyle/>
          <a:p>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紙ファイル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041029" y="5693186"/>
            <a:ext cx="697627" cy="400110"/>
          </a:xfrm>
          <a:prstGeom prst="rect">
            <a:avLst/>
          </a:prstGeom>
          <a:noFill/>
        </p:spPr>
        <p:txBody>
          <a:bodyPr wrap="non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ＯＲ</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444208" y="5680651"/>
            <a:ext cx="697627" cy="400110"/>
          </a:xfrm>
          <a:prstGeom prst="rect">
            <a:avLst/>
          </a:prstGeom>
          <a:noFill/>
        </p:spPr>
        <p:txBody>
          <a:bodyPr wrap="non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ＯＲ</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7322232" y="4746630"/>
            <a:ext cx="1210588" cy="338554"/>
          </a:xfrm>
          <a:prstGeom prst="rect">
            <a:avLst/>
          </a:prstGeom>
          <a:noFill/>
        </p:spPr>
        <p:txBody>
          <a:bodyPr wrap="none" rtlCol="0">
            <a:spAutoFit/>
          </a:bodyPr>
          <a:lstStyle/>
          <a:p>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紙ファイル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テキスト ボックス 49"/>
          <p:cNvSpPr txBox="1"/>
          <p:nvPr/>
        </p:nvSpPr>
        <p:spPr>
          <a:xfrm>
            <a:off x="4890616" y="4644425"/>
            <a:ext cx="1415772"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正方形/長方形 50"/>
          <p:cNvSpPr/>
          <p:nvPr/>
        </p:nvSpPr>
        <p:spPr>
          <a:xfrm>
            <a:off x="5580112" y="4005064"/>
            <a:ext cx="2220643" cy="457200"/>
          </a:xfrm>
          <a:prstGeom prst="rect">
            <a:avLst/>
          </a:prstGeom>
          <a:blipFill>
            <a:blip r:embed="rId5"/>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5709640" y="4038574"/>
            <a:ext cx="2031325"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成果品：</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提出</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73820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12334</TotalTime>
  <Words>3024</Words>
  <Application>Microsoft Office PowerPoint</Application>
  <PresentationFormat>画面に合わせる (4:3)</PresentationFormat>
  <Paragraphs>307</Paragraphs>
  <Slides>25</Slides>
  <Notes>25</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2</vt:i4>
      </vt:variant>
      <vt:variant>
        <vt:lpstr>スライド タイトル</vt:lpstr>
      </vt:variant>
      <vt:variant>
        <vt:i4>25</vt:i4>
      </vt:variant>
    </vt:vector>
  </HeadingPairs>
  <TitlesOfParts>
    <vt:vector size="33" baseType="lpstr">
      <vt:lpstr>HGP創英角ﾎﾟｯﾌﾟ体</vt:lpstr>
      <vt:lpstr>ＭＳ Ｐゴシック</vt:lpstr>
      <vt:lpstr>メイリオ</vt:lpstr>
      <vt:lpstr>Arial</vt:lpstr>
      <vt:lpstr>Calibri</vt:lpstr>
      <vt:lpstr>Office ​​テーマ</vt:lpstr>
      <vt:lpstr>ワークシート</vt:lpstr>
      <vt:lpstr>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仙台市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仙台市</dc:creator>
  <cp:lastModifiedBy>仙台市</cp:lastModifiedBy>
  <cp:revision>948</cp:revision>
  <cp:lastPrinted>2021-03-29T03:49:55Z</cp:lastPrinted>
  <dcterms:created xsi:type="dcterms:W3CDTF">2015-05-27T04:57:00Z</dcterms:created>
  <dcterms:modified xsi:type="dcterms:W3CDTF">2024-10-09T13:07:11Z</dcterms:modified>
</cp:coreProperties>
</file>