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345" r:id="rId2"/>
    <p:sldId id="350" r:id="rId3"/>
    <p:sldId id="352" r:id="rId4"/>
    <p:sldId id="351" r:id="rId5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7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69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58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3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3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27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67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22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77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3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09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1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BBC4E-B40A-4577-B49E-A2B31A15E7DA}" type="datetimeFigureOut">
              <a:rPr kumimoji="1" lang="ja-JP" altLang="en-US" smtClean="0"/>
              <a:t>2025/2/21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27876-55BA-4D0E-8843-755F16F91E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05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114132" y="67848"/>
            <a:ext cx="62730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仙台</a:t>
            </a:r>
            <a:r>
              <a:rPr lang="en-US" altLang="ja-JP" sz="1600" b="1" u="sng" dirty="0" err="1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MaaS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推進に係る地域</a:t>
            </a:r>
            <a:r>
              <a:rPr lang="ja-JP" altLang="en-US" sz="16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活性化起業人派遣に関する提案書</a:t>
            </a:r>
            <a:endParaRPr lang="ja-JP" altLang="ja-JP" sz="16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003899"/>
              </p:ext>
            </p:extLst>
          </p:nvPr>
        </p:nvGraphicFramePr>
        <p:xfrm>
          <a:off x="313348" y="671320"/>
          <a:ext cx="9328638" cy="1384289"/>
        </p:xfrm>
        <a:graphic>
          <a:graphicData uri="http://schemas.openxmlformats.org/drawingml/2006/table">
            <a:tbl>
              <a:tblPr firstRow="1" firstCol="1" bandRow="1"/>
              <a:tblGrid>
                <a:gridCol w="636221">
                  <a:extLst>
                    <a:ext uri="{9D8B030D-6E8A-4147-A177-3AD203B41FA5}">
                      <a16:colId xmlns:a16="http://schemas.microsoft.com/office/drawing/2014/main" val="2344867577"/>
                    </a:ext>
                  </a:extLst>
                </a:gridCol>
                <a:gridCol w="1002323">
                  <a:extLst>
                    <a:ext uri="{9D8B030D-6E8A-4147-A177-3AD203B41FA5}">
                      <a16:colId xmlns:a16="http://schemas.microsoft.com/office/drawing/2014/main" val="2790046410"/>
                    </a:ext>
                  </a:extLst>
                </a:gridCol>
                <a:gridCol w="3376246">
                  <a:extLst>
                    <a:ext uri="{9D8B030D-6E8A-4147-A177-3AD203B41FA5}">
                      <a16:colId xmlns:a16="http://schemas.microsoft.com/office/drawing/2014/main" val="1485405583"/>
                    </a:ext>
                  </a:extLst>
                </a:gridCol>
                <a:gridCol w="861646">
                  <a:extLst>
                    <a:ext uri="{9D8B030D-6E8A-4147-A177-3AD203B41FA5}">
                      <a16:colId xmlns:a16="http://schemas.microsoft.com/office/drawing/2014/main" val="2314475505"/>
                    </a:ext>
                  </a:extLst>
                </a:gridCol>
                <a:gridCol w="3452202">
                  <a:extLst>
                    <a:ext uri="{9D8B030D-6E8A-4147-A177-3AD203B41FA5}">
                      <a16:colId xmlns:a16="http://schemas.microsoft.com/office/drawing/2014/main" val="2442213032"/>
                    </a:ext>
                  </a:extLst>
                </a:gridCol>
              </a:tblGrid>
              <a:tr h="370597">
                <a:tc row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提案者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事業者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名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895119"/>
                  </a:ext>
                </a:extLst>
              </a:tr>
              <a:tr h="2534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窓口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担当者①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電話番号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129432"/>
                  </a:ext>
                </a:extLst>
              </a:tr>
              <a:tr h="2534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メール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509825"/>
                  </a:ext>
                </a:extLst>
              </a:tr>
              <a:tr h="2534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窓口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担当者</a:t>
                      </a:r>
                      <a:r>
                        <a:rPr 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②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電話番号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82888"/>
                  </a:ext>
                </a:extLst>
              </a:tr>
              <a:tr h="2534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メール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320494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509028"/>
              </p:ext>
            </p:extLst>
          </p:nvPr>
        </p:nvGraphicFramePr>
        <p:xfrm>
          <a:off x="313348" y="2262264"/>
          <a:ext cx="9328638" cy="4304791"/>
        </p:xfrm>
        <a:graphic>
          <a:graphicData uri="http://schemas.openxmlformats.org/drawingml/2006/table">
            <a:tbl>
              <a:tblPr firstRow="1" firstCol="1" bandRow="1"/>
              <a:tblGrid>
                <a:gridCol w="6744677">
                  <a:extLst>
                    <a:ext uri="{9D8B030D-6E8A-4147-A177-3AD203B41FA5}">
                      <a16:colId xmlns:a16="http://schemas.microsoft.com/office/drawing/2014/main" val="2428030708"/>
                    </a:ext>
                  </a:extLst>
                </a:gridCol>
                <a:gridCol w="2583961">
                  <a:extLst>
                    <a:ext uri="{9D8B030D-6E8A-4147-A177-3AD203B41FA5}">
                      <a16:colId xmlns:a16="http://schemas.microsoft.com/office/drawing/2014/main" val="2557537936"/>
                    </a:ext>
                  </a:extLst>
                </a:gridCol>
              </a:tblGrid>
              <a:tr h="299311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提案の概要</a:t>
                      </a:r>
                    </a:p>
                  </a:txBody>
                  <a:tcPr marL="49029" marR="4902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ja-JP" altLang="en-US" sz="11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059922"/>
                  </a:ext>
                </a:extLst>
              </a:tr>
              <a:tr h="299844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〇派遣開始日：令和７年〇月〇日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581960"/>
                  </a:ext>
                </a:extLst>
              </a:tr>
              <a:tr h="299844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〇勤務日数：　　　　　　　　　　　　　　　　　</a:t>
                      </a:r>
                      <a:r>
                        <a:rPr lang="en-US" altLang="ja-JP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例：毎月半数を本業務に従事</a:t>
                      </a: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1087945"/>
                  </a:ext>
                </a:extLst>
              </a:tr>
              <a:tr h="340579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〇本提案の事業概要を記載してください。　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ja-JP" altLang="en-US" sz="10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〇派遣を実施する体制について記載するとともに、必要に応じてツリー図を貼付して下さい。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9029" marR="49029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5556160"/>
                  </a:ext>
                </a:extLst>
              </a:tr>
            </a:tbl>
          </a:graphicData>
        </a:graphic>
      </p:graphicFrame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605295" y="6525349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9840" y="361903"/>
            <a:ext cx="9035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基本情報</a:t>
            </a:r>
            <a:endParaRPr kumimoji="0" lang="ja-JP" altLang="ja-JP" sz="32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500532" y="138610"/>
            <a:ext cx="111729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Ⅰ</a:t>
            </a:r>
            <a:r>
              <a:rPr kumimoji="0" lang="ja-JP" altLang="en-US" sz="1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ja-JP" sz="1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概要</a:t>
            </a:r>
            <a:endParaRPr kumimoji="0" lang="ja-JP" altLang="ja-JP" sz="36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7073914" y="5204331"/>
            <a:ext cx="2534386" cy="1190563"/>
            <a:chOff x="6600081" y="2973355"/>
            <a:chExt cx="2933602" cy="1401301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6600081" y="2973355"/>
              <a:ext cx="2933602" cy="1401301"/>
              <a:chOff x="6600081" y="2973355"/>
              <a:chExt cx="2933602" cy="1401301"/>
            </a:xfrm>
          </p:grpSpPr>
          <p:sp>
            <p:nvSpPr>
              <p:cNvPr id="18" name="正方形/長方形 17"/>
              <p:cNvSpPr/>
              <p:nvPr/>
            </p:nvSpPr>
            <p:spPr>
              <a:xfrm>
                <a:off x="6648354" y="3201685"/>
                <a:ext cx="1270412" cy="3039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900" dirty="0" smtClean="0">
                    <a:solidFill>
                      <a:schemeClr val="tx1"/>
                    </a:solidFill>
                  </a:rPr>
                  <a:t>派遣責任者</a:t>
                </a:r>
                <a:endParaRPr kumimoji="1" lang="en-US" altLang="ja-JP" sz="9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kumimoji="1" lang="ja-JP" altLang="en-US" sz="900" dirty="0">
                    <a:solidFill>
                      <a:schemeClr val="tx1"/>
                    </a:solidFill>
                  </a:rPr>
                  <a:t>●</a:t>
                </a:r>
                <a:r>
                  <a:rPr kumimoji="1" lang="ja-JP" altLang="en-US" sz="900" dirty="0" smtClean="0">
                    <a:solidFill>
                      <a:schemeClr val="tx1"/>
                    </a:solidFill>
                  </a:rPr>
                  <a:t>●●●（役職）</a:t>
                </a:r>
                <a:endParaRPr kumimoji="1" lang="en-US" altLang="ja-JP" sz="9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正方形/長方形 18"/>
              <p:cNvSpPr/>
              <p:nvPr/>
            </p:nvSpPr>
            <p:spPr>
              <a:xfrm>
                <a:off x="6648354" y="4034815"/>
                <a:ext cx="1270412" cy="3398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900" dirty="0" smtClean="0">
                    <a:solidFill>
                      <a:schemeClr val="tx1"/>
                    </a:solidFill>
                  </a:rPr>
                  <a:t>担当者（派遣者）</a:t>
                </a:r>
                <a:endParaRPr kumimoji="1" lang="ja-JP" alt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8360229" y="4030275"/>
                <a:ext cx="1173454" cy="3398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900" dirty="0" smtClean="0">
                    <a:solidFill>
                      <a:schemeClr val="tx1"/>
                    </a:solidFill>
                  </a:rPr>
                  <a:t>●●部門</a:t>
                </a:r>
                <a:endParaRPr kumimoji="1" lang="en-US" altLang="ja-JP" sz="9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7905772" y="3671500"/>
                <a:ext cx="478231" cy="489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900" dirty="0" smtClean="0"/>
                  <a:t>協力</a:t>
                </a:r>
                <a:endParaRPr kumimoji="1" lang="en-US" altLang="ja-JP" sz="900" dirty="0" smtClean="0"/>
              </a:p>
              <a:p>
                <a:pPr algn="ctr"/>
                <a:r>
                  <a:rPr kumimoji="1" lang="ja-JP" altLang="en-US" sz="900" dirty="0" smtClean="0"/>
                  <a:t>・</a:t>
                </a:r>
                <a:endParaRPr kumimoji="1" lang="en-US" altLang="ja-JP" sz="900" dirty="0" smtClean="0"/>
              </a:p>
              <a:p>
                <a:pPr algn="ctr"/>
                <a:r>
                  <a:rPr kumimoji="1" lang="ja-JP" altLang="en-US" sz="900" dirty="0" smtClean="0"/>
                  <a:t>連携</a:t>
                </a:r>
                <a:endParaRPr kumimoji="1" lang="ja-JP" altLang="en-US" sz="900" dirty="0"/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6859635" y="3683375"/>
                <a:ext cx="667344" cy="222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900" dirty="0" smtClean="0"/>
                  <a:t>統括</a:t>
                </a:r>
                <a:endParaRPr kumimoji="1" lang="ja-JP" altLang="en-US" sz="900" dirty="0"/>
              </a:p>
            </p:txBody>
          </p:sp>
          <p:sp>
            <p:nvSpPr>
              <p:cNvPr id="23" name="テキスト ボックス 22"/>
              <p:cNvSpPr txBox="1"/>
              <p:nvPr/>
            </p:nvSpPr>
            <p:spPr>
              <a:xfrm>
                <a:off x="6600081" y="2973355"/>
                <a:ext cx="1042311" cy="222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900" dirty="0" smtClean="0"/>
                  <a:t>体制例：</a:t>
                </a:r>
                <a:endParaRPr kumimoji="1" lang="ja-JP" altLang="en-US" sz="900" dirty="0"/>
              </a:p>
            </p:txBody>
          </p:sp>
        </p:grpSp>
        <p:cxnSp>
          <p:nvCxnSpPr>
            <p:cNvPr id="16" name="直線コネクタ 15"/>
            <p:cNvCxnSpPr/>
            <p:nvPr/>
          </p:nvCxnSpPr>
          <p:spPr>
            <a:xfrm flipH="1">
              <a:off x="7282441" y="3505658"/>
              <a:ext cx="1119" cy="5246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7918766" y="4200196"/>
              <a:ext cx="441463" cy="45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144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76586"/>
              </p:ext>
            </p:extLst>
          </p:nvPr>
        </p:nvGraphicFramePr>
        <p:xfrm>
          <a:off x="284896" y="389673"/>
          <a:ext cx="9351474" cy="6165506"/>
        </p:xfrm>
        <a:graphic>
          <a:graphicData uri="http://schemas.openxmlformats.org/drawingml/2006/table">
            <a:tbl>
              <a:tblPr firstRow="1" firstCol="1" bandRow="1"/>
              <a:tblGrid>
                <a:gridCol w="9351474">
                  <a:extLst>
                    <a:ext uri="{9D8B030D-6E8A-4147-A177-3AD203B41FA5}">
                      <a16:colId xmlns:a16="http://schemas.microsoft.com/office/drawing/2014/main" val="1116611765"/>
                    </a:ext>
                  </a:extLst>
                </a:gridCol>
              </a:tblGrid>
              <a:tr h="3822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事業内容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57621"/>
                  </a:ext>
                </a:extLst>
              </a:tr>
              <a:tr h="578328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sng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u="sng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民間企業のノウハウやネットワーク、企業独自の強みを活かした提案を具体的に記載してください。</a:t>
                      </a: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728664"/>
                  </a:ext>
                </a:extLst>
              </a:tr>
            </a:tbl>
          </a:graphicData>
        </a:graphic>
      </p:graphicFrame>
      <p:sp>
        <p:nvSpPr>
          <p:cNvPr id="6" name="タイトル 2"/>
          <p:cNvSpPr txBox="1">
            <a:spLocks/>
          </p:cNvSpPr>
          <p:nvPr/>
        </p:nvSpPr>
        <p:spPr>
          <a:xfrm>
            <a:off x="8239486" y="-52642"/>
            <a:ext cx="1396884" cy="3982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r>
              <a:rPr lang="ja-JP" altLang="en-US" sz="14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lang="ja-JP" altLang="en-US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5454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816928"/>
              </p:ext>
            </p:extLst>
          </p:nvPr>
        </p:nvGraphicFramePr>
        <p:xfrm>
          <a:off x="284896" y="333735"/>
          <a:ext cx="9351474" cy="6257565"/>
        </p:xfrm>
        <a:graphic>
          <a:graphicData uri="http://schemas.openxmlformats.org/drawingml/2006/table">
            <a:tbl>
              <a:tblPr firstRow="1" firstCol="1" bandRow="1"/>
              <a:tblGrid>
                <a:gridCol w="9351474">
                  <a:extLst>
                    <a:ext uri="{9D8B030D-6E8A-4147-A177-3AD203B41FA5}">
                      <a16:colId xmlns:a16="http://schemas.microsoft.com/office/drawing/2014/main" val="1116611765"/>
                    </a:ext>
                  </a:extLst>
                </a:gridCol>
              </a:tblGrid>
              <a:tr h="3109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事業内容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57621"/>
                  </a:ext>
                </a:extLst>
              </a:tr>
              <a:tr h="3136719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u="sng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</a:t>
                      </a:r>
                      <a:r>
                        <a:rPr lang="ja-JP" altLang="en-US" sz="1100" u="sng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事業実績</a:t>
                      </a: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u="sng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u="sng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類似事業の実績がある場合は、事業名、事業年度、概要等を簡潔に記載してください。</a:t>
                      </a: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728664"/>
                  </a:ext>
                </a:extLst>
              </a:tr>
              <a:tr h="280987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sng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〇派遣人材について（未定の場合は想定する人材像）</a:t>
                      </a: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u="sng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100" u="sng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職務経験、知識やスキルなどがわかるように記載してください。</a:t>
                      </a:r>
                      <a:endParaRPr kumimoji="0" lang="ja-JP" altLang="ja-JP" sz="11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altLang="ja-JP" sz="1100" u="sng" kern="100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39763"/>
                  </a:ext>
                </a:extLst>
              </a:tr>
            </a:tbl>
          </a:graphicData>
        </a:graphic>
      </p:graphicFrame>
      <p:sp>
        <p:nvSpPr>
          <p:cNvPr id="6" name="タイトル 2"/>
          <p:cNvSpPr txBox="1">
            <a:spLocks/>
          </p:cNvSpPr>
          <p:nvPr/>
        </p:nvSpPr>
        <p:spPr>
          <a:xfrm>
            <a:off x="8239486" y="-52642"/>
            <a:ext cx="1396884" cy="3982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r>
              <a:rPr lang="ja-JP" altLang="en-US" sz="14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lang="ja-JP" altLang="en-US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580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188073"/>
              </p:ext>
            </p:extLst>
          </p:nvPr>
        </p:nvGraphicFramePr>
        <p:xfrm>
          <a:off x="284896" y="389675"/>
          <a:ext cx="9351474" cy="2493225"/>
        </p:xfrm>
        <a:graphic>
          <a:graphicData uri="http://schemas.openxmlformats.org/drawingml/2006/table">
            <a:tbl>
              <a:tblPr firstRow="1" firstCol="1" bandRow="1"/>
              <a:tblGrid>
                <a:gridCol w="9351474">
                  <a:extLst>
                    <a:ext uri="{9D8B030D-6E8A-4147-A177-3AD203B41FA5}">
                      <a16:colId xmlns:a16="http://schemas.microsoft.com/office/drawing/2014/main" val="1116611765"/>
                    </a:ext>
                  </a:extLst>
                </a:gridCol>
              </a:tblGrid>
              <a:tr h="1847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12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57621"/>
                  </a:ext>
                </a:extLst>
              </a:tr>
              <a:tr h="2308518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u="sng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〇自由様式</a:t>
                      </a:r>
                      <a:endParaRPr lang="en-US" altLang="ja-JP" sz="1100" u="sng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072" marR="60072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72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341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3082</TotalTime>
  <Words>230</Words>
  <Application>Microsoft Office PowerPoint</Application>
  <PresentationFormat>A4 210 x 297 mm</PresentationFormat>
  <Paragraphs>56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Meiryo UI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仙台市まちづくり政策局</dc:creator>
  <cp:lastModifiedBy>小峰　大地</cp:lastModifiedBy>
  <cp:revision>23</cp:revision>
  <cp:lastPrinted>2025-02-19T02:46:47Z</cp:lastPrinted>
  <dcterms:created xsi:type="dcterms:W3CDTF">2018-09-12T04:51:14Z</dcterms:created>
  <dcterms:modified xsi:type="dcterms:W3CDTF">2025-02-21T00:40:06Z</dcterms:modified>
</cp:coreProperties>
</file>