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9" r:id="rId1"/>
  </p:sldMasterIdLst>
  <p:notesMasterIdLst>
    <p:notesMasterId r:id="rId13"/>
  </p:notesMasterIdLst>
  <p:handoutMasterIdLst>
    <p:handoutMasterId r:id="rId14"/>
  </p:handoutMasterIdLst>
  <p:sldIdLst>
    <p:sldId id="2146850062" r:id="rId2"/>
    <p:sldId id="257" r:id="rId3"/>
    <p:sldId id="263" r:id="rId4"/>
    <p:sldId id="276" r:id="rId5"/>
    <p:sldId id="2146850063" r:id="rId6"/>
    <p:sldId id="2146850067" r:id="rId7"/>
    <p:sldId id="259" r:id="rId8"/>
    <p:sldId id="2146850064" r:id="rId9"/>
    <p:sldId id="2146850065" r:id="rId10"/>
    <p:sldId id="2146850066" r:id="rId11"/>
    <p:sldId id="278" r:id="rId1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6F277E1-47FC-5373-3849-BA8718E245E2}" name="渡邉 なつみ" initials="渡邉" userId="S::sb81370@intra.city.sapporo.jp::2fa5a3f4-d879-4ca1-8ec1-45e8252e181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鈴木 章太(SBM コンシューマ営業統括)" initials="鈴木" lastIdx="1" clrIdx="0">
    <p:extLst>
      <p:ext uri="{19B8F6BF-5375-455C-9EA6-DF929625EA0E}">
        <p15:presenceInfo xmlns:p15="http://schemas.microsoft.com/office/powerpoint/2012/main" userId="S::suzukis93@g.softbank.co.jp::d34eb2cc-1de2-4b5f-8002-17856be25c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245EC6"/>
    <a:srgbClr val="FFE7FF"/>
    <a:srgbClr val="FF66CC"/>
    <a:srgbClr val="FFCCCC"/>
    <a:srgbClr val="5C7392"/>
    <a:srgbClr val="6B82A1"/>
    <a:srgbClr val="FFFFFF"/>
    <a:srgbClr val="8497B0"/>
    <a:srgbClr val="6C73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9" autoAdjust="0"/>
    <p:restoredTop sz="93784" autoAdjust="0"/>
  </p:normalViewPr>
  <p:slideViewPr>
    <p:cSldViewPr snapToGrid="0">
      <p:cViewPr varScale="1">
        <p:scale>
          <a:sx n="114" d="100"/>
          <a:sy n="114" d="100"/>
        </p:scale>
        <p:origin x="360" y="6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0"/>
    </p:cViewPr>
  </p:sorterViewPr>
  <p:notesViewPr>
    <p:cSldViewPr snapToGrid="0">
      <p:cViewPr varScale="1">
        <p:scale>
          <a:sx n="62" d="100"/>
          <a:sy n="62" d="100"/>
        </p:scale>
        <p:origin x="3226"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071C1C66-AC5F-4ADE-A203-94EE6FE4308C}"/>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a:extLst>
              <a:ext uri="{FF2B5EF4-FFF2-40B4-BE49-F238E27FC236}">
                <a16:creationId xmlns:a16="http://schemas.microsoft.com/office/drawing/2014/main" id="{2BC2E5DA-A991-4780-BE59-6522124B1593}"/>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EE3DE59A-4B65-4EF7-80E2-43BA58339D71}" type="datetimeFigureOut">
              <a:rPr kumimoji="1" lang="ja-JP" altLang="en-US" smtClean="0"/>
              <a:t>2024/6/6</a:t>
            </a:fld>
            <a:endParaRPr kumimoji="1" lang="ja-JP" altLang="en-US" dirty="0"/>
          </a:p>
        </p:txBody>
      </p:sp>
      <p:sp>
        <p:nvSpPr>
          <p:cNvPr id="4" name="フッター プレースホルダー 3">
            <a:extLst>
              <a:ext uri="{FF2B5EF4-FFF2-40B4-BE49-F238E27FC236}">
                <a16:creationId xmlns:a16="http://schemas.microsoft.com/office/drawing/2014/main" id="{CF7C5EA6-F110-4655-AF3A-5DBB3D0C3261}"/>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a:extLst>
              <a:ext uri="{FF2B5EF4-FFF2-40B4-BE49-F238E27FC236}">
                <a16:creationId xmlns:a16="http://schemas.microsoft.com/office/drawing/2014/main" id="{90C1E6C3-4121-4471-80C3-49C3D077D60F}"/>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82B6FDEF-C23A-4D12-9C0E-BFFD99F9FAD8}" type="slidenum">
              <a:rPr kumimoji="1" lang="ja-JP" altLang="en-US" smtClean="0"/>
              <a:t>‹#›</a:t>
            </a:fld>
            <a:endParaRPr kumimoji="1" lang="ja-JP" altLang="en-US" dirty="0"/>
          </a:p>
        </p:txBody>
      </p:sp>
    </p:spTree>
    <p:extLst>
      <p:ext uri="{BB962C8B-B14F-4D97-AF65-F5344CB8AC3E}">
        <p14:creationId xmlns:p14="http://schemas.microsoft.com/office/powerpoint/2010/main" val="2622318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D4C8D17-E5DA-47C4-99CA-BE652A39C3A7}" type="datetimeFigureOut">
              <a:rPr kumimoji="1" lang="ja-JP" altLang="en-US" smtClean="0"/>
              <a:t>2024/6/6</a:t>
            </a:fld>
            <a:endParaRPr kumimoji="1" lang="ja-JP" altLang="en-US" dirty="0"/>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211BE7B-2EAE-48A9-B9F9-286F7AA5A054}" type="slidenum">
              <a:rPr kumimoji="1" lang="ja-JP" altLang="en-US" smtClean="0"/>
              <a:t>‹#›</a:t>
            </a:fld>
            <a:endParaRPr kumimoji="1" lang="ja-JP" altLang="en-US" dirty="0"/>
          </a:p>
        </p:txBody>
      </p:sp>
    </p:spTree>
    <p:extLst>
      <p:ext uri="{BB962C8B-B14F-4D97-AF65-F5344CB8AC3E}">
        <p14:creationId xmlns:p14="http://schemas.microsoft.com/office/powerpoint/2010/main" val="27797902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22FBB9AF-6E35-4EAA-9FE5-743190EC05B5}" type="datetime1">
              <a:rPr lang="en-US" altLang="ja-JP" smtClean="0"/>
              <a:t>6/6/2024</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410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4203017F-414D-4C52-8F78-E30B54B70295}" type="datetime1">
              <a:rPr lang="en-US" altLang="ja-JP" smtClean="0"/>
              <a:t>6/6/2024</a:t>
            </a:fld>
            <a:endParaRPr lang="en-US" dirty="0"/>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040345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902FF1BB-DE8A-4155-B672-B4ADA2FF334D}" type="datetime1">
              <a:rPr lang="en-US" altLang="ja-JP" smtClean="0"/>
              <a:t>6/6/2024</a:t>
            </a:fld>
            <a:endParaRPr lang="en-US" dirty="0"/>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075770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SY">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B849ADDB-F9F2-4E66-9CFF-B8BD48BB45CB}"/>
              </a:ext>
            </a:extLst>
          </p:cNvPr>
          <p:cNvSpPr>
            <a:spLocks noGrp="1"/>
          </p:cNvSpPr>
          <p:nvPr>
            <p:ph type="ctrTitle"/>
          </p:nvPr>
        </p:nvSpPr>
        <p:spPr>
          <a:xfrm>
            <a:off x="-600" y="0"/>
            <a:ext cx="12192000" cy="864000"/>
          </a:xfrm>
          <a:prstGeom prst="rect">
            <a:avLst/>
          </a:prstGeom>
        </p:spPr>
        <p:txBody>
          <a:bodyPr wrap="square" lIns="0" tIns="0" rIns="0" bIns="0" anchor="ctr">
            <a:noAutofit/>
          </a:bodyPr>
          <a:lstStyle>
            <a:lvl1pPr marL="180000" algn="l">
              <a:lnSpc>
                <a:spcPct val="100000"/>
              </a:lnSpc>
              <a:defRPr sz="4400" b="1">
                <a:ln w="3175" cap="sq">
                  <a:noFill/>
                  <a:miter lim="800000"/>
                </a:ln>
                <a:latin typeface="Century Gothic" panose="020B0502020202020204" pitchFamily="34" charset="0"/>
                <a:ea typeface="Meiryo UI" panose="020B0604030504040204" pitchFamily="50" charset="-128"/>
                <a:cs typeface="Century Gothic" panose="020B0502020202020204" pitchFamily="34" charset="0"/>
              </a:defRPr>
            </a:lvl1pPr>
          </a:lstStyle>
          <a:p>
            <a:r>
              <a:rPr kumimoji="1" lang="ja-JP" altLang="en-US" dirty="0"/>
              <a:t>マスター タイトルの書式設定</a:t>
            </a:r>
          </a:p>
        </p:txBody>
      </p:sp>
      <p:sp>
        <p:nvSpPr>
          <p:cNvPr id="7" name="テキスト プレースホルダー 6">
            <a:extLst>
              <a:ext uri="{FF2B5EF4-FFF2-40B4-BE49-F238E27FC236}">
                <a16:creationId xmlns:a16="http://schemas.microsoft.com/office/drawing/2014/main" id="{3E5C0F48-AA8E-4040-BFF5-1BC590204212}"/>
              </a:ext>
            </a:extLst>
          </p:cNvPr>
          <p:cNvSpPr>
            <a:spLocks noGrp="1"/>
          </p:cNvSpPr>
          <p:nvPr>
            <p:ph type="body" sz="quarter" idx="10" hasCustomPrompt="1"/>
          </p:nvPr>
        </p:nvSpPr>
        <p:spPr>
          <a:xfrm>
            <a:off x="10215622" y="180000"/>
            <a:ext cx="1800000" cy="432000"/>
          </a:xfrm>
        </p:spPr>
        <p:txBody>
          <a:bodyPr wrap="square" tIns="36000" rIns="36000" anchor="t" anchorCtr="0"/>
          <a:lstStyle>
            <a:lvl1pPr algn="r">
              <a:defRPr sz="800" b="0"/>
            </a:lvl1pPr>
          </a:lstStyle>
          <a:p>
            <a:pPr lvl="0"/>
            <a:r>
              <a:rPr kumimoji="1" lang="ja-JP" altLang="en-US" dirty="0"/>
              <a:t>注釈</a:t>
            </a:r>
          </a:p>
        </p:txBody>
      </p:sp>
      <p:sp>
        <p:nvSpPr>
          <p:cNvPr id="9" name="スライド番号プレースホルダー 15">
            <a:extLst>
              <a:ext uri="{FF2B5EF4-FFF2-40B4-BE49-F238E27FC236}">
                <a16:creationId xmlns:a16="http://schemas.microsoft.com/office/drawing/2014/main" id="{675232B0-38F7-4230-8E52-01A97C20B5D9}"/>
              </a:ext>
            </a:extLst>
          </p:cNvPr>
          <p:cNvSpPr>
            <a:spLocks noGrp="1"/>
          </p:cNvSpPr>
          <p:nvPr>
            <p:ph type="sldNum" sz="quarter" idx="4"/>
          </p:nvPr>
        </p:nvSpPr>
        <p:spPr>
          <a:xfrm>
            <a:off x="11783577" y="6550523"/>
            <a:ext cx="371474" cy="252000"/>
          </a:xfrm>
          <a:prstGeom prst="rect">
            <a:avLst/>
          </a:prstGeom>
        </p:spPr>
        <p:txBody>
          <a:bodyPr vert="horz" wrap="none" lIns="0" tIns="0" rIns="0" bIns="0" rtlCol="0" anchor="ctr"/>
          <a:lstStyle>
            <a:lvl1pPr algn="ctr">
              <a:defRPr sz="1400" b="1">
                <a:solidFill>
                  <a:schemeClr val="tx1"/>
                </a:solidFill>
                <a:latin typeface="Century Gothic" panose="020B0502020202020204" pitchFamily="34" charset="0"/>
              </a:defRPr>
            </a:lvl1pPr>
          </a:lstStyle>
          <a:p>
            <a:fld id="{94D4E44C-FDAC-4220-8D07-CF59715B14B1}" type="slidenum">
              <a:rPr lang="ja-JP" altLang="en-US" smtClean="0"/>
              <a:pPr/>
              <a:t>‹#›</a:t>
            </a:fld>
            <a:endParaRPr lang="ja-JP" altLang="en-US" dirty="0"/>
          </a:p>
        </p:txBody>
      </p:sp>
      <p:sp>
        <p:nvSpPr>
          <p:cNvPr id="6" name="テキスト ボックス 5">
            <a:extLst>
              <a:ext uri="{FF2B5EF4-FFF2-40B4-BE49-F238E27FC236}">
                <a16:creationId xmlns:a16="http://schemas.microsoft.com/office/drawing/2014/main" id="{85D29594-1A49-406C-BD50-991A2B926311}"/>
              </a:ext>
            </a:extLst>
          </p:cNvPr>
          <p:cNvSpPr txBox="1"/>
          <p:nvPr userDrawn="1"/>
        </p:nvSpPr>
        <p:spPr>
          <a:xfrm>
            <a:off x="-1" y="6649279"/>
            <a:ext cx="12192001" cy="161583"/>
          </a:xfrm>
          <a:prstGeom prst="rect">
            <a:avLst/>
          </a:prstGeom>
          <a:noFill/>
        </p:spPr>
        <p:txBody>
          <a:bodyPr wrap="square" lIns="72000" tIns="0" rIns="0" bIns="0" rtlCol="0" anchor="ctr">
            <a:spAutoFit/>
          </a:bodyPr>
          <a:lstStyle/>
          <a:p>
            <a:pPr marL="0" marR="0" lvl="0" indent="0" algn="l" defTabSz="371464" rtl="0" eaLnBrk="1" fontAlgn="auto" latinLnBrk="0" hangingPunct="1">
              <a:lnSpc>
                <a:spcPct val="100000"/>
              </a:lnSpc>
              <a:spcBef>
                <a:spcPts val="0"/>
              </a:spcBef>
              <a:spcAft>
                <a:spcPts val="0"/>
              </a:spcAft>
              <a:buClrTx/>
              <a:buSzTx/>
              <a:buFontTx/>
              <a:buNone/>
              <a:tabLst/>
              <a:defRPr/>
            </a:pPr>
            <a:r>
              <a:rPr lang="en-US" altLang="ja-JP" sz="1050" b="1" i="0" u="none" strike="noStrike" baseline="0" dirty="0">
                <a:solidFill>
                  <a:srgbClr val="C0504D"/>
                </a:solidFill>
                <a:latin typeface="Century Gothic" panose="020B0502020202020204" pitchFamily="34" charset="0"/>
              </a:rPr>
              <a:t>CONFIDENTIAL</a:t>
            </a:r>
            <a:r>
              <a:rPr lang="en-US" altLang="ja-JP" sz="1050" b="0" i="0" u="none" strike="noStrike" baseline="0" dirty="0">
                <a:solidFill>
                  <a:srgbClr val="888888"/>
                </a:solidFill>
                <a:latin typeface="Century Gothic" panose="020B0502020202020204" pitchFamily="34" charset="0"/>
              </a:rPr>
              <a:t>|</a:t>
            </a:r>
            <a:r>
              <a:rPr lang="en-US" altLang="ja-JP" sz="1050" b="0" i="0" u="none" strike="noStrike" baseline="0" dirty="0">
                <a:solidFill>
                  <a:srgbClr val="7E7E7E"/>
                </a:solidFill>
                <a:latin typeface="Meiryo UI" panose="020B0604030504040204" pitchFamily="50" charset="-128"/>
                <a:ea typeface="Meiryo UI" panose="020B0604030504040204" pitchFamily="50" charset="-128"/>
              </a:rPr>
              <a:t>© SoftBank Corp.</a:t>
            </a:r>
            <a:endParaRPr kumimoji="1" lang="ja-JP" altLang="en-US" sz="500" b="0" i="0" u="none" strike="noStrike" kern="1200" cap="none" spc="0" normalizeH="0" baseline="0" noProof="0" dirty="0">
              <a:ln>
                <a:noFill/>
              </a:ln>
              <a:solidFill>
                <a:srgbClr val="707070"/>
              </a:solidFill>
              <a:effectLst/>
              <a:uLnTx/>
              <a:uFillTx/>
              <a:latin typeface="Century Gothic" panose="020B0502020202020204" pitchFamily="34" charset="0"/>
              <a:ea typeface="+mn-ea"/>
              <a:cs typeface="Lucida Grande"/>
            </a:endParaRPr>
          </a:p>
        </p:txBody>
      </p:sp>
    </p:spTree>
    <p:extLst>
      <p:ext uri="{BB962C8B-B14F-4D97-AF65-F5344CB8AC3E}">
        <p14:creationId xmlns:p14="http://schemas.microsoft.com/office/powerpoint/2010/main" val="340513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33D5BE49-181A-4625-83BD-73E13DC6B4C7}" type="datetime1">
              <a:rPr lang="en-US" altLang="ja-JP" smtClean="0"/>
              <a:t>6/6/2024</a:t>
            </a:fld>
            <a:endParaRPr lang="en-US" dirty="0"/>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44889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6AAF0330-1D04-45E9-8EBF-90E3AFA0C842}" type="datetime1">
              <a:rPr lang="en-US" altLang="ja-JP" smtClean="0"/>
              <a:t>6/6/2024</a:t>
            </a:fld>
            <a:endParaRPr lang="en-US" dirty="0"/>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563089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7A444648-D24B-47FC-963D-A398CE06E5BE}" type="datetime1">
              <a:rPr lang="en-US" altLang="ja-JP" smtClean="0"/>
              <a:t>6/6/2024</a:t>
            </a:fld>
            <a:endParaRPr lang="en-US" dirty="0"/>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07830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D36EFAD0-E871-4C89-8E4C-B60C9FBC6D24}" type="datetime1">
              <a:rPr lang="en-US" altLang="ja-JP" smtClean="0"/>
              <a:t>6/6/2024</a:t>
            </a:fld>
            <a:endParaRPr lang="en-US" dirty="0"/>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69439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B2CBF319-CF54-4874-9A6F-3B425C867727}" type="datetime1">
              <a:rPr lang="en-US" altLang="ja-JP" smtClean="0"/>
              <a:t>6/6/2024</a:t>
            </a:fld>
            <a:endParaRPr lang="en-US" dirty="0"/>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427197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12471380-75F6-4E56-8C5B-E510E4994154}" type="datetime1">
              <a:rPr lang="en-US" altLang="ja-JP" smtClean="0"/>
              <a:t>6/6/2024</a:t>
            </a:fld>
            <a:endParaRPr lang="en-US" dirty="0"/>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50108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1A3E071C-5543-41E9-8ED8-7AA905608D57}" type="datetime1">
              <a:rPr lang="en-US" altLang="ja-JP" smtClean="0"/>
              <a:t>6/6/2024</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773519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522BE9EA-DA2E-477E-BD2C-07E972E49A31}" type="datetime1">
              <a:rPr lang="en-US" altLang="ja-JP" smtClean="0"/>
              <a:t>6/6/2024</a:t>
            </a:fld>
            <a:endParaRPr lang="en-US" dirty="0"/>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294649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lIns="109728" tIns="109728" rIns="109728" bIns="91440"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lIns="109728" tIns="109728" rIns="109728" bIns="91440" anchor="ctr"/>
          <a:lstStyle>
            <a:lvl1pPr algn="l">
              <a:defRPr sz="1200" spc="100">
                <a:solidFill>
                  <a:schemeClr val="tx1">
                    <a:tint val="75000"/>
                  </a:schemeClr>
                </a:solidFill>
              </a:defRPr>
            </a:lvl1pPr>
          </a:lstStyle>
          <a:p>
            <a:fld id="{C57BB680-2AAD-4D15-BC7D-76CDCBEB85A4}" type="datetime1">
              <a:rPr lang="en-US" altLang="ja-JP" smtClean="0"/>
              <a:t>6/6/2024</a:t>
            </a:fld>
            <a:endParaRPr lang="en-US" dirty="0"/>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lIns="109728" tIns="109728" rIns="109728" bIns="91440" anchor="ctr"/>
          <a:lstStyle>
            <a:lvl1pPr algn="ctr">
              <a:defRPr sz="1200" spc="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lIns="109728" tIns="109728" rIns="109728" bIns="91440" anchor="ctr"/>
          <a:lstStyle>
            <a:lvl1pPr algn="r">
              <a:defRPr sz="1200" spc="100">
                <a:solidFill>
                  <a:schemeClr val="tx1">
                    <a:tint val="75000"/>
                  </a:schemeClr>
                </a:solidFill>
              </a:defRPr>
            </a:lvl1pPr>
          </a:lstStyle>
          <a:p>
            <a:fld id="{B2DC25EE-239B-4C5F-AAD1-255A7D5F1EE2}" type="slidenum">
              <a:rPr lang="en-US" smtClean="0"/>
              <a:t>‹#›</a:t>
            </a:fld>
            <a:endParaRPr lang="en-US" dirty="0"/>
          </a:p>
        </p:txBody>
      </p:sp>
    </p:spTree>
    <p:extLst>
      <p:ext uri="{BB962C8B-B14F-4D97-AF65-F5344CB8AC3E}">
        <p14:creationId xmlns:p14="http://schemas.microsoft.com/office/powerpoint/2010/main" val="1654357579"/>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hf sldNum="0" hdr="0" ftr="0" dt="0"/>
  <p:txStyles>
    <p:titleStyle>
      <a:lvl1pPr algn="l" defTabSz="914400" rtl="0" eaLnBrk="1" latinLnBrk="0" hangingPunct="1">
        <a:lnSpc>
          <a:spcPct val="105000"/>
        </a:lnSpc>
        <a:spcBef>
          <a:spcPct val="0"/>
        </a:spcBef>
        <a:buNone/>
        <a:defRPr sz="4400" kern="1200" spc="18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6.emf"/><Relationship Id="rId4" Type="http://schemas.openxmlformats.org/officeDocument/2006/relationships/hyperlink" Target="mailto:mac001735@city.sendai.j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05E7031-3E23-4F7A-968C-A47DAE33CF9C}"/>
              </a:ext>
            </a:extLst>
          </p:cNvPr>
          <p:cNvCxnSpPr>
            <a:cxnSpLocks/>
          </p:cNvCxnSpPr>
          <p:nvPr/>
        </p:nvCxnSpPr>
        <p:spPr>
          <a:xfrm>
            <a:off x="-6694" y="5892258"/>
            <a:ext cx="12198694" cy="0"/>
          </a:xfrm>
          <a:prstGeom prst="line">
            <a:avLst/>
          </a:prstGeom>
          <a:ln w="28575">
            <a:solidFill>
              <a:srgbClr val="D54C29"/>
            </a:solidFill>
          </a:ln>
        </p:spPr>
        <p:style>
          <a:lnRef idx="1">
            <a:schemeClr val="accent2"/>
          </a:lnRef>
          <a:fillRef idx="0">
            <a:schemeClr val="accent2"/>
          </a:fillRef>
          <a:effectRef idx="0">
            <a:schemeClr val="accent2"/>
          </a:effectRef>
          <a:fontRef idx="minor">
            <a:schemeClr val="tx1"/>
          </a:fontRef>
        </p:style>
      </p:cxnSp>
      <p:sp>
        <p:nvSpPr>
          <p:cNvPr id="3" name="テキスト ボックス 2">
            <a:extLst>
              <a:ext uri="{FF2B5EF4-FFF2-40B4-BE49-F238E27FC236}">
                <a16:creationId xmlns:a16="http://schemas.microsoft.com/office/drawing/2014/main" id="{91CA2755-1F65-4338-BADD-193C03CDEC05}"/>
              </a:ext>
            </a:extLst>
          </p:cNvPr>
          <p:cNvSpPr txBox="1">
            <a:spLocks noChangeAspect="1"/>
          </p:cNvSpPr>
          <p:nvPr/>
        </p:nvSpPr>
        <p:spPr>
          <a:xfrm>
            <a:off x="0" y="2685143"/>
            <a:ext cx="7418411" cy="4172856"/>
          </a:xfrm>
          <a:prstGeom prst="rect">
            <a:avLst/>
          </a:prstGeom>
          <a:blipFill dpi="0" rotWithShape="1">
            <a:blip r:embed="rId2">
              <a:alphaModFix amt="30000"/>
              <a:extLst>
                <a:ext uri="{BEBA8EAE-BF5A-486C-A8C5-ECC9F3942E4B}">
                  <a14:imgProps xmlns:a14="http://schemas.microsoft.com/office/drawing/2010/main">
                    <a14:imgLayer r:embed="rId3">
                      <a14:imgEffect>
                        <a14:backgroundRemoval t="7494" b="100000" l="0" r="75156">
                          <a14:foregroundMark x1="781" y1="22951" x2="7500" y2="61593"/>
                        </a14:backgroundRemoval>
                      </a14:imgEffect>
                    </a14:imgLayer>
                  </a14:imgProps>
                </a:ext>
              </a:extLst>
            </a:blip>
            <a:srcRect/>
            <a:stretch>
              <a:fillRect/>
            </a:stretch>
          </a:blipFill>
          <a:ln>
            <a:gradFill>
              <a:gsLst>
                <a:gs pos="12784">
                  <a:schemeClr val="bg1"/>
                </a:gs>
                <a:gs pos="29261">
                  <a:schemeClr val="bg1"/>
                </a:gs>
                <a:gs pos="69000">
                  <a:schemeClr val="bg1"/>
                </a:gs>
                <a:gs pos="44000">
                  <a:srgbClr val="FFE09E"/>
                </a:gs>
                <a:gs pos="91000">
                  <a:schemeClr val="accent1">
                    <a:lumMod val="30000"/>
                    <a:lumOff val="70000"/>
                  </a:schemeClr>
                </a:gs>
              </a:gsLst>
              <a:lin ang="9600000" scaled="0"/>
            </a:gradFill>
          </a:ln>
        </p:spPr>
        <p:txBody>
          <a:bodyPr wrap="square" lIns="0" tIns="0" rIns="0" bIns="0" rtlCol="0" anchor="ctr" anchorCtr="0">
            <a:noAutofit/>
          </a:bodyPr>
          <a:lstStyle/>
          <a:p>
            <a:pPr algn="ctr">
              <a:lnSpc>
                <a:spcPct val="150000"/>
              </a:lnSpc>
            </a:pPr>
            <a:endParaRPr kumimoji="1" lang="ja-JP" altLang="en-US" sz="2000" b="1" dirty="0">
              <a:ln w="12700">
                <a:solidFill>
                  <a:schemeClr val="tx1">
                    <a:lumMod val="75000"/>
                    <a:lumOff val="25000"/>
                    <a:alpha val="33000"/>
                  </a:schemeClr>
                </a:solidFill>
              </a:ln>
              <a:solidFill>
                <a:srgbClr val="CB4A32"/>
              </a:solidFill>
              <a:latin typeface="Century Gothic" panose="020B0502020202020204" pitchFamily="34" charset="0"/>
              <a:ea typeface="Meiryo UI" panose="020B0604030504040204" pitchFamily="50" charset="-128"/>
            </a:endParaRPr>
          </a:p>
        </p:txBody>
      </p:sp>
      <p:sp>
        <p:nvSpPr>
          <p:cNvPr id="4" name="Google Shape;38;p8">
            <a:extLst>
              <a:ext uri="{FF2B5EF4-FFF2-40B4-BE49-F238E27FC236}">
                <a16:creationId xmlns:a16="http://schemas.microsoft.com/office/drawing/2014/main" id="{0A176868-CB3B-73AA-70CB-569ED695E54D}"/>
              </a:ext>
            </a:extLst>
          </p:cNvPr>
          <p:cNvSpPr txBox="1"/>
          <p:nvPr/>
        </p:nvSpPr>
        <p:spPr>
          <a:xfrm>
            <a:off x="2863272" y="6013776"/>
            <a:ext cx="6458761" cy="7611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000" i="0" u="none" strike="noStrike" cap="none" dirty="0" smtClean="0">
                <a:solidFill>
                  <a:srgbClr val="000000"/>
                </a:solidFill>
                <a:latin typeface="メイリオ" panose="020B0604030504040204" pitchFamily="50" charset="-128"/>
                <a:ea typeface="メイリオ" panose="020B0604030504040204" pitchFamily="50" charset="-128"/>
                <a:cs typeface="M PLUS 1p"/>
                <a:sym typeface="M PLUS 1p"/>
              </a:rPr>
              <a:t>202</a:t>
            </a:r>
            <a:r>
              <a:rPr lang="en-US" altLang="ja-JP" sz="2000" dirty="0" smtClean="0">
                <a:solidFill>
                  <a:srgbClr val="000000"/>
                </a:solidFill>
                <a:latin typeface="メイリオ" panose="020B0604030504040204" pitchFamily="50" charset="-128"/>
                <a:ea typeface="メイリオ" panose="020B0604030504040204" pitchFamily="50" charset="-128"/>
                <a:cs typeface="M PLUS 1p"/>
                <a:sym typeface="M PLUS 1p"/>
              </a:rPr>
              <a:t>4</a:t>
            </a:r>
            <a:r>
              <a:rPr lang="ja-JP" sz="2000" i="0" u="none" strike="noStrike" cap="none" dirty="0" smtClean="0">
                <a:solidFill>
                  <a:srgbClr val="000000"/>
                </a:solidFill>
                <a:latin typeface="メイリオ" panose="020B0604030504040204" pitchFamily="50" charset="-128"/>
                <a:ea typeface="メイリオ" panose="020B0604030504040204" pitchFamily="50" charset="-128"/>
                <a:cs typeface="M PLUS 1p"/>
                <a:sym typeface="M PLUS 1p"/>
              </a:rPr>
              <a:t>年</a:t>
            </a:r>
            <a:r>
              <a:rPr lang="en-US" altLang="ja-JP" sz="2000" dirty="0">
                <a:solidFill>
                  <a:srgbClr val="000000"/>
                </a:solidFill>
                <a:latin typeface="メイリオ" panose="020B0604030504040204" pitchFamily="50" charset="-128"/>
                <a:ea typeface="メイリオ" panose="020B0604030504040204" pitchFamily="50" charset="-128"/>
                <a:cs typeface="M PLUS 1p"/>
                <a:sym typeface="M PLUS 1p"/>
              </a:rPr>
              <a:t>6</a:t>
            </a:r>
            <a:r>
              <a:rPr lang="ja-JP" sz="2000" i="0" u="none" strike="noStrike" cap="none" dirty="0" smtClean="0">
                <a:solidFill>
                  <a:srgbClr val="000000"/>
                </a:solidFill>
                <a:latin typeface="メイリオ" panose="020B0604030504040204" pitchFamily="50" charset="-128"/>
                <a:ea typeface="メイリオ" panose="020B0604030504040204" pitchFamily="50" charset="-128"/>
                <a:cs typeface="M PLUS 1p"/>
                <a:sym typeface="M PLUS 1p"/>
              </a:rPr>
              <a:t>月</a:t>
            </a:r>
            <a:endParaRPr sz="20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endParaRPr>
          </a:p>
          <a:p>
            <a:pPr marL="0" marR="0" lvl="0" indent="0" algn="ctr" rtl="0">
              <a:lnSpc>
                <a:spcPct val="100000"/>
              </a:lnSpc>
              <a:spcBef>
                <a:spcPts val="0"/>
              </a:spcBef>
              <a:spcAft>
                <a:spcPts val="0"/>
              </a:spcAft>
              <a:buClr>
                <a:srgbClr val="000000"/>
              </a:buClr>
              <a:buSzPts val="2400"/>
              <a:buFont typeface="Arial"/>
              <a:buNone/>
            </a:pPr>
            <a:r>
              <a:rPr lang="ja-JP" altLang="en-US" sz="2000" dirty="0">
                <a:solidFill>
                  <a:srgbClr val="000000"/>
                </a:solidFill>
                <a:latin typeface="メイリオ" panose="020B0604030504040204" pitchFamily="50" charset="-128"/>
                <a:ea typeface="メイリオ" panose="020B0604030504040204" pitchFamily="50" charset="-128"/>
                <a:cs typeface="M PLUS 1p"/>
                <a:sym typeface="M PLUS 1p"/>
              </a:rPr>
              <a:t>まちづくり政策局まちのデジタル推進課</a:t>
            </a:r>
            <a:endParaRPr sz="16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endParaRPr>
          </a:p>
        </p:txBody>
      </p:sp>
      <p:sp>
        <p:nvSpPr>
          <p:cNvPr id="7" name="テキスト ボックス 6">
            <a:extLst>
              <a:ext uri="{FF2B5EF4-FFF2-40B4-BE49-F238E27FC236}">
                <a16:creationId xmlns:a16="http://schemas.microsoft.com/office/drawing/2014/main" id="{91CA2755-1F65-4338-BADD-193C03CDEC05}"/>
              </a:ext>
            </a:extLst>
          </p:cNvPr>
          <p:cNvSpPr txBox="1"/>
          <p:nvPr/>
        </p:nvSpPr>
        <p:spPr>
          <a:xfrm>
            <a:off x="199852" y="849967"/>
            <a:ext cx="11785600" cy="3429000"/>
          </a:xfrm>
          <a:prstGeom prst="rect">
            <a:avLst/>
          </a:prstGeom>
          <a:noFill/>
          <a:ln>
            <a:noFill/>
          </a:ln>
        </p:spPr>
        <p:txBody>
          <a:bodyPr wrap="square" lIns="0" tIns="0" rIns="0" bIns="0" rtlCol="0" anchor="ctr" anchorCtr="0">
            <a:noAutofit/>
          </a:bodyPr>
          <a:lstStyle/>
          <a:p>
            <a:pPr algn="ctr">
              <a:lnSpc>
                <a:spcPct val="150000"/>
              </a:lnSpc>
            </a:pPr>
            <a:r>
              <a:rPr lang="en-US" altLang="ja-JP" sz="3600" b="1" dirty="0">
                <a:ln w="12700">
                  <a:noFill/>
                </a:ln>
                <a:solidFill>
                  <a:srgbClr val="CB4A32"/>
                </a:solidFill>
                <a:latin typeface="メイリオ" panose="020B0604030504040204" pitchFamily="50" charset="-128"/>
                <a:ea typeface="メイリオ" panose="020B0604030504040204" pitchFamily="50" charset="-128"/>
              </a:rPr>
              <a:t>【</a:t>
            </a:r>
            <a:r>
              <a:rPr lang="ja-JP" altLang="en-US" sz="3600" b="1" dirty="0">
                <a:ln w="12700">
                  <a:noFill/>
                </a:ln>
                <a:solidFill>
                  <a:srgbClr val="CB4A32"/>
                </a:solidFill>
                <a:latin typeface="メイリオ" panose="020B0604030504040204" pitchFamily="50" charset="-128"/>
                <a:ea typeface="メイリオ" panose="020B0604030504040204" pitchFamily="50" charset="-128"/>
              </a:rPr>
              <a:t>ソフトバンク株式</a:t>
            </a:r>
            <a:r>
              <a:rPr lang="ja-JP" altLang="en-US" sz="3600" b="1" dirty="0" smtClean="0">
                <a:ln w="12700">
                  <a:noFill/>
                </a:ln>
                <a:solidFill>
                  <a:srgbClr val="CB4A32"/>
                </a:solidFill>
                <a:latin typeface="メイリオ" panose="020B0604030504040204" pitchFamily="50" charset="-128"/>
                <a:ea typeface="メイリオ" panose="020B0604030504040204" pitchFamily="50" charset="-128"/>
              </a:rPr>
              <a:t>会社提供</a:t>
            </a:r>
            <a:r>
              <a:rPr lang="en-US" altLang="ja-JP" sz="3600" b="1" dirty="0" smtClean="0">
                <a:ln w="12700">
                  <a:noFill/>
                </a:ln>
                <a:solidFill>
                  <a:srgbClr val="CB4A32"/>
                </a:solidFill>
                <a:latin typeface="メイリオ" panose="020B0604030504040204" pitchFamily="50" charset="-128"/>
                <a:ea typeface="メイリオ" panose="020B0604030504040204" pitchFamily="50" charset="-128"/>
              </a:rPr>
              <a:t>】</a:t>
            </a:r>
            <a:endParaRPr kumimoji="1" lang="en-US" altLang="ja-JP" sz="3600" b="1" dirty="0">
              <a:ln w="12700">
                <a:noFill/>
              </a:ln>
              <a:solidFill>
                <a:srgbClr val="CB4A32"/>
              </a:solidFill>
              <a:latin typeface="メイリオ" panose="020B0604030504040204" pitchFamily="50" charset="-128"/>
              <a:ea typeface="メイリオ" panose="020B0604030504040204" pitchFamily="50" charset="-128"/>
            </a:endParaRPr>
          </a:p>
          <a:p>
            <a:pPr algn="ctr">
              <a:lnSpc>
                <a:spcPct val="150000"/>
              </a:lnSpc>
            </a:pPr>
            <a:r>
              <a:rPr lang="ja-JP" altLang="en-US" sz="5400" b="1" dirty="0">
                <a:ln w="12700">
                  <a:noFill/>
                </a:ln>
                <a:solidFill>
                  <a:srgbClr val="CB4A32"/>
                </a:solidFill>
                <a:latin typeface="メイリオ" panose="020B0604030504040204" pitchFamily="50" charset="-128"/>
                <a:ea typeface="メイリオ" panose="020B0604030504040204" pitchFamily="50" charset="-128"/>
              </a:rPr>
              <a:t>スマホ</a:t>
            </a:r>
            <a:r>
              <a:rPr lang="ja-JP" altLang="en-US" sz="5400" b="1" dirty="0" smtClean="0">
                <a:ln w="12700">
                  <a:noFill/>
                </a:ln>
                <a:solidFill>
                  <a:srgbClr val="CB4A32"/>
                </a:solidFill>
                <a:latin typeface="メイリオ" panose="020B0604030504040204" pitchFamily="50" charset="-128"/>
                <a:ea typeface="メイリオ" panose="020B0604030504040204" pitchFamily="50" charset="-128"/>
              </a:rPr>
              <a:t>教室講師派遣サービスのご案内</a:t>
            </a:r>
            <a:endParaRPr kumimoji="1" lang="ja-JP" altLang="en-US" b="1" dirty="0">
              <a:ln w="12700">
                <a:noFill/>
              </a:ln>
              <a:solidFill>
                <a:srgbClr val="CB4A32"/>
              </a:solidFill>
              <a:latin typeface="メイリオ" panose="020B0604030504040204" pitchFamily="50" charset="-128"/>
              <a:ea typeface="メイリオ" panose="020B0604030504040204" pitchFamily="50" charset="-128"/>
            </a:endParaRPr>
          </a:p>
        </p:txBody>
      </p:sp>
      <p:sp>
        <p:nvSpPr>
          <p:cNvPr id="6"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smtClean="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１</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584469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2D38EB-9DEF-4003-BDD1-D1B24B88E6D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実施までの</a:t>
            </a:r>
            <a:r>
              <a:rPr kumimoji="1" lang="ja-JP" altLang="en-US" b="1" dirty="0" smtClean="0">
                <a:latin typeface="メイリオ" panose="020B0604030504040204" pitchFamily="50" charset="-128"/>
                <a:ea typeface="メイリオ" panose="020B0604030504040204" pitchFamily="50" charset="-128"/>
              </a:rPr>
              <a:t>流れ</a:t>
            </a:r>
            <a:r>
              <a:rPr kumimoji="1" lang="en-US" altLang="ja-JP" b="1" dirty="0" smtClean="0">
                <a:latin typeface="メイリオ" panose="020B0604030504040204" pitchFamily="50" charset="-128"/>
                <a:ea typeface="メイリオ" panose="020B0604030504040204" pitchFamily="50" charset="-128"/>
              </a:rPr>
              <a:t>(3)</a:t>
            </a:r>
            <a:r>
              <a:rPr kumimoji="1" lang="ja-JP" altLang="en-US" b="1" dirty="0" smtClean="0">
                <a:latin typeface="メイリオ" panose="020B0604030504040204" pitchFamily="50" charset="-128"/>
                <a:ea typeface="メイリオ" panose="020B0604030504040204" pitchFamily="50" charset="-128"/>
              </a:rPr>
              <a:t>（実施日当日～）</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2053203383"/>
              </p:ext>
            </p:extLst>
          </p:nvPr>
        </p:nvGraphicFramePr>
        <p:xfrm>
          <a:off x="548949" y="2065085"/>
          <a:ext cx="11304000" cy="4480560"/>
        </p:xfrm>
        <a:graphic>
          <a:graphicData uri="http://schemas.openxmlformats.org/drawingml/2006/table">
            <a:tbl>
              <a:tblPr firstRow="1" bandRow="1">
                <a:tableStyleId>{5C22544A-7EE6-4342-B048-85BDC9FD1C3A}</a:tableStyleId>
              </a:tblPr>
              <a:tblGrid>
                <a:gridCol w="3528000">
                  <a:extLst>
                    <a:ext uri="{9D8B030D-6E8A-4147-A177-3AD203B41FA5}">
                      <a16:colId xmlns:a16="http://schemas.microsoft.com/office/drawing/2014/main" val="3530260973"/>
                    </a:ext>
                  </a:extLst>
                </a:gridCol>
                <a:gridCol w="360000">
                  <a:extLst>
                    <a:ext uri="{9D8B030D-6E8A-4147-A177-3AD203B41FA5}">
                      <a16:colId xmlns:a16="http://schemas.microsoft.com/office/drawing/2014/main" val="2485626901"/>
                    </a:ext>
                  </a:extLst>
                </a:gridCol>
                <a:gridCol w="3528000">
                  <a:extLst>
                    <a:ext uri="{9D8B030D-6E8A-4147-A177-3AD203B41FA5}">
                      <a16:colId xmlns:a16="http://schemas.microsoft.com/office/drawing/2014/main" val="3711207824"/>
                    </a:ext>
                  </a:extLst>
                </a:gridCol>
                <a:gridCol w="360000">
                  <a:extLst>
                    <a:ext uri="{9D8B030D-6E8A-4147-A177-3AD203B41FA5}">
                      <a16:colId xmlns:a16="http://schemas.microsoft.com/office/drawing/2014/main" val="2136303050"/>
                    </a:ext>
                  </a:extLst>
                </a:gridCol>
                <a:gridCol w="3528000">
                  <a:extLst>
                    <a:ext uri="{9D8B030D-6E8A-4147-A177-3AD203B41FA5}">
                      <a16:colId xmlns:a16="http://schemas.microsoft.com/office/drawing/2014/main" val="449290056"/>
                    </a:ext>
                  </a:extLst>
                </a:gridCol>
              </a:tblGrid>
              <a:tr h="432000">
                <a:tc>
                  <a:txBody>
                    <a:bodyPr/>
                    <a:lstStyle/>
                    <a:p>
                      <a:pPr algn="ctr"/>
                      <a:r>
                        <a:rPr kumimoji="1" lang="ja-JP" altLang="en-US" sz="1800" dirty="0" smtClean="0">
                          <a:solidFill>
                            <a:schemeClr val="tx1"/>
                          </a:solidFill>
                        </a:rPr>
                        <a:t>事業実施団体等</a:t>
                      </a:r>
                      <a:endParaRPr kumimoji="1" lang="en-US" altLang="ja-JP" sz="1800" dirty="0" smtClean="0">
                        <a:solidFill>
                          <a:schemeClr val="tx1"/>
                        </a:solidFill>
                      </a:endParaRPr>
                    </a:p>
                    <a:p>
                      <a:pPr algn="ctr"/>
                      <a:r>
                        <a:rPr kumimoji="1" lang="ja-JP" altLang="en-US" sz="1800" dirty="0" smtClean="0">
                          <a:solidFill>
                            <a:schemeClr val="tx1"/>
                          </a:solidFill>
                        </a:rPr>
                        <a:t>（庁内各課含む）</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smtClean="0">
                          <a:solidFill>
                            <a:schemeClr val="tx1"/>
                          </a:solidFill>
                        </a:rPr>
                        <a:t>仙台市</a:t>
                      </a:r>
                      <a:endParaRPr kumimoji="1" lang="en-US" altLang="ja-JP" sz="1800" dirty="0" smtClean="0">
                        <a:solidFill>
                          <a:schemeClr val="tx1"/>
                        </a:solidFill>
                      </a:endParaRPr>
                    </a:p>
                    <a:p>
                      <a:pPr algn="ctr"/>
                      <a:r>
                        <a:rPr kumimoji="1" lang="ja-JP" altLang="en-US" sz="1800" dirty="0" smtClean="0">
                          <a:solidFill>
                            <a:schemeClr val="tx1"/>
                          </a:solidFill>
                        </a:rPr>
                        <a:t>（まちのデジタル推進課）</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smtClean="0">
                          <a:solidFill>
                            <a:schemeClr val="tx1"/>
                          </a:solidFill>
                        </a:rPr>
                        <a:t>ソフトバンク株式会社</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640080">
                <a:tc>
                  <a:txBody>
                    <a:bodyPr/>
                    <a:lstStyle/>
                    <a:p>
                      <a:pPr algn="l"/>
                      <a:r>
                        <a:rPr kumimoji="1" lang="ja-JP" altLang="en-US" sz="1800" dirty="0" smtClean="0">
                          <a:solidFill>
                            <a:schemeClr val="tx1"/>
                          </a:solidFill>
                        </a:rPr>
                        <a:t>①会場設営</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20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20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②会場到着・設営等</a:t>
                      </a:r>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640080">
                <a:tc>
                  <a:txBody>
                    <a:bodyPr/>
                    <a:lstStyle/>
                    <a:p>
                      <a:pPr algn="l"/>
                      <a:r>
                        <a:rPr kumimoji="1" lang="ja-JP" altLang="en-US" sz="1800" dirty="0" smtClean="0">
                          <a:solidFill>
                            <a:schemeClr val="tx1"/>
                          </a:solidFill>
                        </a:rPr>
                        <a:t>③参加者受付</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640080">
                <a:tc>
                  <a:txBody>
                    <a:bodyPr/>
                    <a:lstStyle/>
                    <a:p>
                      <a:pPr algn="l"/>
                      <a:r>
                        <a:rPr kumimoji="1" lang="ja-JP" altLang="en-US" sz="1800" dirty="0" smtClean="0">
                          <a:solidFill>
                            <a:schemeClr val="tx1"/>
                          </a:solidFill>
                        </a:rPr>
                        <a:t>④スマホ教室開始（運営）</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smtClean="0">
                          <a:solidFill>
                            <a:schemeClr val="tx1"/>
                          </a:solidFill>
                        </a:rPr>
                        <a:t>（可能な範囲で見学予定）</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④スマホ教室開始（説明）</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r h="640080">
                <a:tc>
                  <a:txBody>
                    <a:bodyPr/>
                    <a:lstStyle/>
                    <a:p>
                      <a:pPr algn="l"/>
                      <a:r>
                        <a:rPr kumimoji="1" lang="ja-JP" altLang="en-US" sz="1800" dirty="0" smtClean="0">
                          <a:solidFill>
                            <a:schemeClr val="tx1"/>
                          </a:solidFill>
                        </a:rPr>
                        <a:t>⑤スマホ教室終了</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⑤スマホ教室終了</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820129"/>
                  </a:ext>
                </a:extLst>
              </a:tr>
              <a:tr h="640080">
                <a:tc>
                  <a:txBody>
                    <a:bodyPr/>
                    <a:lstStyle/>
                    <a:p>
                      <a:pPr algn="l"/>
                      <a:r>
                        <a:rPr kumimoji="1" lang="ja-JP" altLang="en-US" sz="1800" dirty="0" smtClean="0">
                          <a:solidFill>
                            <a:schemeClr val="tx1"/>
                          </a:solidFill>
                        </a:rPr>
                        <a:t>⑥片付け・撤収</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⑥片付け・撤収</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055195"/>
                  </a:ext>
                </a:extLst>
              </a:tr>
              <a:tr h="640080">
                <a:tc>
                  <a:txBody>
                    <a:bodyPr/>
                    <a:lstStyle/>
                    <a:p>
                      <a:pPr algn="l"/>
                      <a:r>
                        <a:rPr kumimoji="1" lang="ja-JP" altLang="en-US" sz="1800" dirty="0" smtClean="0">
                          <a:solidFill>
                            <a:schemeClr val="tx1"/>
                          </a:solidFill>
                        </a:rPr>
                        <a:t>⑦実施報告書（指定様式）提出</a:t>
                      </a:r>
                      <a:endParaRPr kumimoji="1" lang="en-US" altLang="ja-JP" sz="1800" dirty="0" smtClean="0">
                        <a:solidFill>
                          <a:schemeClr val="tx1"/>
                        </a:solidFill>
                      </a:endParaRPr>
                    </a:p>
                    <a:p>
                      <a:pPr algn="l"/>
                      <a:r>
                        <a:rPr kumimoji="1" lang="en-US" altLang="ja-JP" sz="1400" dirty="0" smtClean="0">
                          <a:solidFill>
                            <a:srgbClr val="C00000"/>
                          </a:solidFill>
                        </a:rPr>
                        <a:t>※</a:t>
                      </a:r>
                      <a:r>
                        <a:rPr kumimoji="1" lang="ja-JP" altLang="en-US" sz="1400" dirty="0" smtClean="0">
                          <a:solidFill>
                            <a:srgbClr val="C00000"/>
                          </a:solidFill>
                        </a:rPr>
                        <a:t>様式は申請受付完了時に提供予定</a:t>
                      </a:r>
                      <a:endParaRPr kumimoji="1" lang="ja-JP" altLang="en-US" sz="14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⑧実施報告書の確認</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1087307"/>
                  </a:ext>
                </a:extLst>
              </a:tr>
            </a:tbl>
          </a:graphicData>
        </a:graphic>
      </p:graphicFrame>
      <p:sp>
        <p:nvSpPr>
          <p:cNvPr id="4"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100" i="0" u="none" strike="noStrike" cap="none" dirty="0" smtClean="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９</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3837541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8B9DED-1D0C-464A-AB3F-1DA64648A680}"/>
              </a:ext>
            </a:extLst>
          </p:cNvPr>
          <p:cNvSpPr>
            <a:spLocks noGrp="1"/>
          </p:cNvSpPr>
          <p:nvPr>
            <p:ph type="title"/>
          </p:nvPr>
        </p:nvSpPr>
        <p:spPr/>
        <p:txBody>
          <a:bodyPr/>
          <a:lstStyle/>
          <a:p>
            <a:r>
              <a:rPr kumimoji="1" lang="ja-JP" altLang="en-US" b="1" dirty="0" smtClean="0">
                <a:latin typeface="メイリオ" panose="020B0604030504040204" pitchFamily="50" charset="-128"/>
                <a:ea typeface="メイリオ" panose="020B0604030504040204" pitchFamily="50" charset="-128"/>
              </a:rPr>
              <a:t>その他</a:t>
            </a:r>
            <a:endParaRPr kumimoji="1" lang="ja-JP" altLang="en-US" b="1" dirty="0">
              <a:latin typeface="メイリオ" panose="020B0604030504040204" pitchFamily="50" charset="-128"/>
              <a:ea typeface="メイリオ" panose="020B0604030504040204" pitchFamily="50" charset="-128"/>
            </a:endParaRPr>
          </a:p>
        </p:txBody>
      </p:sp>
      <p:sp>
        <p:nvSpPr>
          <p:cNvPr id="7" name="テキスト プレースホルダー 5">
            <a:extLst>
              <a:ext uri="{FF2B5EF4-FFF2-40B4-BE49-F238E27FC236}">
                <a16:creationId xmlns:a16="http://schemas.microsoft.com/office/drawing/2014/main" id="{78860BC0-E4D8-4428-8741-459A09C46875}"/>
              </a:ext>
            </a:extLst>
          </p:cNvPr>
          <p:cNvSpPr>
            <a:spLocks noGrp="1"/>
          </p:cNvSpPr>
          <p:nvPr>
            <p:ph type="body" idx="1"/>
          </p:nvPr>
        </p:nvSpPr>
        <p:spPr>
          <a:xfrm>
            <a:off x="8425539" y="1931421"/>
            <a:ext cx="3588204" cy="655776"/>
          </a:xfrm>
        </p:spPr>
        <p:txBody>
          <a:bodyPr anchor="t"/>
          <a:lstStyle/>
          <a:p>
            <a:r>
              <a:rPr kumimoji="1" lang="en-US" altLang="ja-JP" sz="2000" dirty="0" smtClean="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開催の様子</a:t>
            </a:r>
            <a:r>
              <a:rPr kumimoji="1" lang="en-US" altLang="ja-JP" sz="2000" dirty="0" smtClean="0">
                <a:latin typeface="メイリオ" panose="020B0604030504040204" pitchFamily="50" charset="-128"/>
                <a:ea typeface="メイリオ" panose="020B0604030504040204" pitchFamily="50" charset="-128"/>
              </a:rPr>
              <a:t>】</a:t>
            </a:r>
            <a:endParaRPr kumimoji="1" lang="en-US" altLang="ja-JP" sz="2000" dirty="0">
              <a:latin typeface="メイリオ" panose="020B0604030504040204" pitchFamily="50" charset="-128"/>
              <a:ea typeface="メイリオ" panose="020B0604030504040204" pitchFamily="50" charset="-128"/>
            </a:endParaRPr>
          </a:p>
        </p:txBody>
      </p:sp>
      <p:pic>
        <p:nvPicPr>
          <p:cNvPr id="5" name="図 4" descr="人, 屋内, 空港, 民衆 が含まれている画像&#10;&#10;自動的に生成された説明">
            <a:extLst>
              <a:ext uri="{FF2B5EF4-FFF2-40B4-BE49-F238E27FC236}">
                <a16:creationId xmlns:a16="http://schemas.microsoft.com/office/drawing/2014/main" id="{33A45372-BCFA-41F7-9590-A009D011AB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9121" y="2409575"/>
            <a:ext cx="2640001" cy="1980000"/>
          </a:xfrm>
          <a:prstGeom prst="rect">
            <a:avLst/>
          </a:prstGeom>
        </p:spPr>
      </p:pic>
      <p:pic>
        <p:nvPicPr>
          <p:cNvPr id="8" name="図 7" descr="人, 屋内, 天井, 民衆 が含まれている画像&#10;&#10;自動的に生成された説明">
            <a:extLst>
              <a:ext uri="{FF2B5EF4-FFF2-40B4-BE49-F238E27FC236}">
                <a16:creationId xmlns:a16="http://schemas.microsoft.com/office/drawing/2014/main" id="{59D9F689-1A75-4869-95E3-0475CB2713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39122" y="4656481"/>
            <a:ext cx="2640000" cy="1980000"/>
          </a:xfrm>
          <a:prstGeom prst="rect">
            <a:avLst/>
          </a:prstGeom>
        </p:spPr>
      </p:pic>
      <p:sp>
        <p:nvSpPr>
          <p:cNvPr id="10" name="コンテンツ プレースホルダー 2">
            <a:extLst>
              <a:ext uri="{FF2B5EF4-FFF2-40B4-BE49-F238E27FC236}">
                <a16:creationId xmlns:a16="http://schemas.microsoft.com/office/drawing/2014/main" id="{73CE955C-9F59-45F0-9DF9-213B9C49468D}"/>
              </a:ext>
            </a:extLst>
          </p:cNvPr>
          <p:cNvSpPr>
            <a:spLocks noGrp="1"/>
          </p:cNvSpPr>
          <p:nvPr>
            <p:ph idx="1"/>
          </p:nvPr>
        </p:nvSpPr>
        <p:spPr>
          <a:xfrm>
            <a:off x="847920" y="2485598"/>
            <a:ext cx="7577619" cy="4201805"/>
          </a:xfrm>
        </p:spPr>
        <p:txBody>
          <a:bodyPr anchor="t"/>
          <a:lstStyle/>
          <a:p>
            <a:pPr marL="355600" indent="-355600">
              <a:lnSpc>
                <a:spcPct val="100000"/>
              </a:lnSpc>
              <a:spcBef>
                <a:spcPts val="0"/>
              </a:spcBef>
              <a:buFont typeface="Wingdings" panose="05000000000000000000" pitchFamily="2" charset="2"/>
              <a:buChar char="l"/>
            </a:pPr>
            <a:r>
              <a:rPr kumimoji="1" lang="ja-JP" altLang="en-US" sz="1600" b="0" dirty="0" smtClean="0">
                <a:latin typeface="メイリオ" panose="020B0604030504040204" pitchFamily="50" charset="-128"/>
                <a:ea typeface="メイリオ" panose="020B0604030504040204" pitchFamily="50" charset="-128"/>
              </a:rPr>
              <a:t>実施希望日によっては日時調整をお願いする場合がございますのでご了承ください。</a:t>
            </a:r>
            <a:endParaRPr kumimoji="1" lang="en-US" altLang="ja-JP" sz="1600" b="0" dirty="0" smtClean="0">
              <a:latin typeface="メイリオ" panose="020B0604030504040204" pitchFamily="50" charset="-128"/>
              <a:ea typeface="メイリオ" panose="020B0604030504040204" pitchFamily="50" charset="-128"/>
            </a:endParaRPr>
          </a:p>
          <a:p>
            <a:pPr marL="355600" indent="-355600">
              <a:lnSpc>
                <a:spcPct val="100000"/>
              </a:lnSpc>
              <a:spcBef>
                <a:spcPts val="0"/>
              </a:spcBef>
              <a:buFont typeface="Wingdings" panose="05000000000000000000" pitchFamily="2" charset="2"/>
              <a:buChar char="l"/>
            </a:pPr>
            <a:r>
              <a:rPr kumimoji="1" lang="ja-JP" altLang="en-US" sz="1600" b="0" dirty="0" smtClean="0">
                <a:latin typeface="メイリオ" panose="020B0604030504040204" pitchFamily="50" charset="-128"/>
                <a:ea typeface="メイリオ" panose="020B0604030504040204" pitchFamily="50" charset="-128"/>
              </a:rPr>
              <a:t>定員多数によ</a:t>
            </a:r>
            <a:r>
              <a:rPr kumimoji="1" lang="ja-JP" altLang="en-US" sz="1600" b="0" dirty="0">
                <a:latin typeface="メイリオ" panose="020B0604030504040204" pitchFamily="50" charset="-128"/>
                <a:ea typeface="メイリオ" panose="020B0604030504040204" pitchFamily="50" charset="-128"/>
              </a:rPr>
              <a:t>り</a:t>
            </a:r>
            <a:r>
              <a:rPr kumimoji="1" lang="ja-JP" altLang="en-US" sz="1600" b="0" dirty="0" smtClean="0">
                <a:latin typeface="メイリオ" panose="020B0604030504040204" pitchFamily="50" charset="-128"/>
                <a:ea typeface="メイリオ" panose="020B0604030504040204" pitchFamily="50" charset="-128"/>
              </a:rPr>
              <a:t>対応困難な場合は、複数日でご検討いただく場合などがございますのでご了承ください。</a:t>
            </a:r>
            <a:endParaRPr kumimoji="1" lang="en-US" altLang="ja-JP" sz="1600" b="0" dirty="0" smtClean="0">
              <a:latin typeface="メイリオ" panose="020B0604030504040204" pitchFamily="50" charset="-128"/>
              <a:ea typeface="メイリオ" panose="020B0604030504040204" pitchFamily="50" charset="-128"/>
            </a:endParaRPr>
          </a:p>
          <a:p>
            <a:pPr marL="355600" indent="-355600">
              <a:lnSpc>
                <a:spcPct val="100000"/>
              </a:lnSpc>
              <a:spcBef>
                <a:spcPts val="0"/>
              </a:spcBef>
              <a:buFont typeface="Wingdings" panose="05000000000000000000" pitchFamily="2" charset="2"/>
              <a:buChar char="l"/>
            </a:pPr>
            <a:r>
              <a:rPr kumimoji="1" lang="ja-JP" altLang="en-US" sz="1600" b="0" dirty="0" smtClean="0">
                <a:latin typeface="メイリオ" panose="020B0604030504040204" pitchFamily="50" charset="-128"/>
                <a:ea typeface="メイリオ" panose="020B0604030504040204" pitchFamily="50" charset="-128"/>
              </a:rPr>
              <a:t>まちの</a:t>
            </a:r>
            <a:r>
              <a:rPr kumimoji="1" lang="ja-JP" altLang="en-US" sz="1600" b="0" dirty="0">
                <a:latin typeface="メイリオ" panose="020B0604030504040204" pitchFamily="50" charset="-128"/>
                <a:ea typeface="メイリオ" panose="020B0604030504040204" pitchFamily="50" charset="-128"/>
              </a:rPr>
              <a:t>デジタル</a:t>
            </a:r>
            <a:r>
              <a:rPr kumimoji="1" lang="ja-JP" altLang="en-US" sz="1600" b="0" dirty="0" smtClean="0">
                <a:latin typeface="メイリオ" panose="020B0604030504040204" pitchFamily="50" charset="-128"/>
                <a:ea typeface="メイリオ" panose="020B0604030504040204" pitchFamily="50" charset="-128"/>
              </a:rPr>
              <a:t>推進課に相談する際、日時・会場・定員・講座内容を伝達ください。また、できる限り電子メールにてご相談ください。</a:t>
            </a:r>
            <a:endParaRPr kumimoji="1" lang="en-US" altLang="ja-JP" sz="1600" b="0" dirty="0" smtClean="0">
              <a:latin typeface="メイリオ" panose="020B0604030504040204" pitchFamily="50" charset="-128"/>
              <a:ea typeface="メイリオ" panose="020B0604030504040204" pitchFamily="50" charset="-128"/>
            </a:endParaRPr>
          </a:p>
          <a:p>
            <a:pPr marL="355600" indent="-355600">
              <a:lnSpc>
                <a:spcPct val="100000"/>
              </a:lnSpc>
              <a:spcBef>
                <a:spcPts val="0"/>
              </a:spcBef>
              <a:buFont typeface="Wingdings" panose="05000000000000000000" pitchFamily="2" charset="2"/>
              <a:buChar char="l"/>
            </a:pPr>
            <a:r>
              <a:rPr kumimoji="1" lang="ja-JP" altLang="en-US" sz="1600" b="0" dirty="0" smtClean="0">
                <a:latin typeface="メイリオ" panose="020B0604030504040204" pitchFamily="50" charset="-128"/>
                <a:ea typeface="メイリオ" panose="020B0604030504040204" pitchFamily="50" charset="-128"/>
              </a:rPr>
              <a:t>実施日当日、まちのデジタル推進課の職員が見学に行く場合がございますのでご了承ください（事前連絡あり）。この際、記録写真を撮影するので撮影へのご協力をお願いします。</a:t>
            </a:r>
            <a:endParaRPr kumimoji="1" lang="en-US" altLang="ja-JP" sz="1600" b="0" dirty="0" smtClean="0">
              <a:latin typeface="メイリオ" panose="020B0604030504040204" pitchFamily="50" charset="-128"/>
              <a:ea typeface="メイリオ" panose="020B0604030504040204" pitchFamily="50" charset="-128"/>
            </a:endParaRPr>
          </a:p>
          <a:p>
            <a:pPr marL="355600" indent="-355600">
              <a:lnSpc>
                <a:spcPct val="100000"/>
              </a:lnSpc>
              <a:spcBef>
                <a:spcPts val="0"/>
              </a:spcBef>
              <a:buFont typeface="Wingdings" panose="05000000000000000000" pitchFamily="2" charset="2"/>
              <a:buChar char="l"/>
            </a:pPr>
            <a:r>
              <a:rPr kumimoji="1" lang="ja-JP" altLang="en-US" sz="1600" b="0" dirty="0" smtClean="0">
                <a:latin typeface="メイリオ" panose="020B0604030504040204" pitchFamily="50" charset="-128"/>
                <a:ea typeface="メイリオ" panose="020B0604030504040204" pitchFamily="50" charset="-128"/>
              </a:rPr>
              <a:t>実施状況（記録写真等）を庁内外に向けて紹介する場合がございますが、ご要望がある際はご相談の際にお申し付けください。</a:t>
            </a:r>
            <a:endParaRPr kumimoji="1" lang="en-US" altLang="ja-JP" sz="1600" b="0" dirty="0" smtClean="0">
              <a:latin typeface="メイリオ" panose="020B0604030504040204" pitchFamily="50" charset="-128"/>
              <a:ea typeface="メイリオ" panose="020B0604030504040204" pitchFamily="50" charset="-128"/>
            </a:endParaRPr>
          </a:p>
          <a:p>
            <a:pPr marL="355600" indent="-355600">
              <a:lnSpc>
                <a:spcPct val="1000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本資料を含め、詳細は仙台市</a:t>
            </a:r>
            <a:r>
              <a:rPr kumimoji="1" lang="ja-JP" altLang="en-US" sz="1600" b="0" dirty="0" smtClean="0">
                <a:latin typeface="メイリオ" panose="020B0604030504040204" pitchFamily="50" charset="-128"/>
                <a:ea typeface="メイリオ" panose="020B0604030504040204" pitchFamily="50" charset="-128"/>
              </a:rPr>
              <a:t>ホームページにも掲載しております。</a:t>
            </a:r>
            <a:endParaRPr kumimoji="1" lang="en-US" altLang="ja-JP" sz="1600" b="0" dirty="0" smtClean="0">
              <a:latin typeface="メイリオ" panose="020B0604030504040204" pitchFamily="50" charset="-128"/>
              <a:ea typeface="メイリオ" panose="020B0604030504040204" pitchFamily="50" charset="-128"/>
            </a:endParaRPr>
          </a:p>
          <a:p>
            <a:pPr marL="355600" indent="-355600">
              <a:lnSpc>
                <a:spcPct val="100000"/>
              </a:lnSpc>
              <a:spcBef>
                <a:spcPts val="0"/>
              </a:spcBef>
              <a:buFont typeface="Wingdings" panose="05000000000000000000" pitchFamily="2" charset="2"/>
              <a:buChar char="l"/>
            </a:pPr>
            <a:r>
              <a:rPr kumimoji="1" lang="ja-JP" altLang="en-US" sz="1600" b="0" dirty="0" smtClean="0">
                <a:latin typeface="メイリオ" panose="020B0604030504040204" pitchFamily="50" charset="-128"/>
                <a:ea typeface="メイリオ" panose="020B0604030504040204" pitchFamily="50" charset="-128"/>
              </a:rPr>
              <a:t>お問い合わせは以下にお願いします。</a:t>
            </a:r>
            <a:endParaRPr kumimoji="1" lang="en-US" altLang="ja-JP" sz="1600" b="0" dirty="0" smtClean="0">
              <a:latin typeface="メイリオ" panose="020B0604030504040204" pitchFamily="50" charset="-128"/>
              <a:ea typeface="メイリオ" panose="020B0604030504040204" pitchFamily="50" charset="-128"/>
            </a:endParaRPr>
          </a:p>
          <a:p>
            <a:pPr>
              <a:lnSpc>
                <a:spcPct val="100000"/>
              </a:lnSpc>
              <a:spcBef>
                <a:spcPts val="0"/>
              </a:spcBef>
            </a:pPr>
            <a:r>
              <a:rPr kumimoji="1" lang="ja-JP" altLang="en-US" sz="1600" b="0" dirty="0">
                <a:latin typeface="メイリオ" panose="020B0604030504040204" pitchFamily="50" charset="-128"/>
                <a:ea typeface="メイリオ" panose="020B0604030504040204" pitchFamily="50" charset="-128"/>
              </a:rPr>
              <a:t>　</a:t>
            </a:r>
            <a:r>
              <a:rPr kumimoji="1" lang="ja-JP" altLang="en-US" sz="1600" b="0" dirty="0" smtClean="0">
                <a:latin typeface="メイリオ" panose="020B0604030504040204" pitchFamily="50" charset="-128"/>
                <a:ea typeface="メイリオ" panose="020B0604030504040204" pitchFamily="50" charset="-128"/>
              </a:rPr>
              <a:t> 担当：まちづくり政策局まちのデジタル推進課</a:t>
            </a:r>
            <a:endParaRPr kumimoji="1" lang="en-US" altLang="ja-JP" sz="1600" b="0" dirty="0" smtClean="0">
              <a:latin typeface="メイリオ" panose="020B0604030504040204" pitchFamily="50" charset="-128"/>
              <a:ea typeface="メイリオ" panose="020B0604030504040204" pitchFamily="50" charset="-128"/>
            </a:endParaRPr>
          </a:p>
          <a:p>
            <a:pPr>
              <a:lnSpc>
                <a:spcPct val="100000"/>
              </a:lnSpc>
              <a:spcBef>
                <a:spcPts val="0"/>
              </a:spcBef>
            </a:pPr>
            <a:r>
              <a:rPr kumimoji="1" lang="ja-JP" altLang="en-US" sz="1600" b="0" dirty="0" smtClean="0">
                <a:latin typeface="メイリオ" panose="020B0604030504040204" pitchFamily="50" charset="-128"/>
                <a:ea typeface="メイリオ" panose="020B0604030504040204" pitchFamily="50" charset="-128"/>
              </a:rPr>
              <a:t>　 電話：</a:t>
            </a:r>
            <a:r>
              <a:rPr kumimoji="1" lang="en-US" altLang="ja-JP" sz="1600" b="0" dirty="0" smtClean="0">
                <a:latin typeface="メイリオ" panose="020B0604030504040204" pitchFamily="50" charset="-128"/>
                <a:ea typeface="メイリオ" panose="020B0604030504040204" pitchFamily="50" charset="-128"/>
              </a:rPr>
              <a:t>022-214-8636</a:t>
            </a:r>
            <a:r>
              <a:rPr kumimoji="1" lang="ja-JP" altLang="en-US" sz="1600" b="0" dirty="0" smtClean="0">
                <a:latin typeface="メイリオ" panose="020B0604030504040204" pitchFamily="50" charset="-128"/>
                <a:ea typeface="メイリオ" panose="020B0604030504040204" pitchFamily="50" charset="-128"/>
              </a:rPr>
              <a:t>（</a:t>
            </a:r>
            <a:r>
              <a:rPr kumimoji="1" lang="en-US" altLang="ja-JP" sz="1600" b="0" dirty="0" smtClean="0">
                <a:latin typeface="メイリオ" panose="020B0604030504040204" pitchFamily="50" charset="-128"/>
                <a:ea typeface="メイリオ" panose="020B0604030504040204" pitchFamily="50" charset="-128"/>
              </a:rPr>
              <a:t>FAX</a:t>
            </a:r>
            <a:r>
              <a:rPr kumimoji="1" lang="ja-JP" altLang="en-US" sz="1600" b="0" dirty="0" smtClean="0">
                <a:latin typeface="メイリオ" panose="020B0604030504040204" pitchFamily="50" charset="-128"/>
                <a:ea typeface="メイリオ" panose="020B0604030504040204" pitchFamily="50" charset="-128"/>
              </a:rPr>
              <a:t>：</a:t>
            </a:r>
            <a:r>
              <a:rPr kumimoji="1" lang="en-US" altLang="ja-JP" sz="1600" b="0" dirty="0" smtClean="0">
                <a:latin typeface="メイリオ" panose="020B0604030504040204" pitchFamily="50" charset="-128"/>
                <a:ea typeface="メイリオ" panose="020B0604030504040204" pitchFamily="50" charset="-128"/>
              </a:rPr>
              <a:t>022-214-8136</a:t>
            </a:r>
            <a:r>
              <a:rPr kumimoji="1" lang="ja-JP" altLang="en-US" sz="1600" b="0" dirty="0" smtClean="0">
                <a:latin typeface="メイリオ" panose="020B0604030504040204" pitchFamily="50" charset="-128"/>
                <a:ea typeface="メイリオ" panose="020B0604030504040204" pitchFamily="50" charset="-128"/>
              </a:rPr>
              <a:t>）</a:t>
            </a:r>
            <a:endParaRPr kumimoji="1" lang="en-US" altLang="ja-JP" sz="1600" b="0" dirty="0" smtClean="0">
              <a:latin typeface="メイリオ" panose="020B0604030504040204" pitchFamily="50" charset="-128"/>
              <a:ea typeface="メイリオ" panose="020B0604030504040204" pitchFamily="50" charset="-128"/>
            </a:endParaRPr>
          </a:p>
          <a:p>
            <a:pPr>
              <a:lnSpc>
                <a:spcPct val="100000"/>
              </a:lnSpc>
              <a:spcBef>
                <a:spcPts val="0"/>
              </a:spcBef>
            </a:pPr>
            <a:r>
              <a:rPr kumimoji="1" lang="ja-JP" altLang="en-US" sz="1600" b="0" dirty="0">
                <a:latin typeface="メイリオ" panose="020B0604030504040204" pitchFamily="50" charset="-128"/>
                <a:ea typeface="メイリオ" panose="020B0604030504040204" pitchFamily="50" charset="-128"/>
              </a:rPr>
              <a:t>　</a:t>
            </a:r>
            <a:r>
              <a:rPr kumimoji="1" lang="ja-JP" altLang="en-US" sz="1600" b="0" dirty="0" smtClean="0">
                <a:latin typeface="メイリオ" panose="020B0604030504040204" pitchFamily="50" charset="-128"/>
                <a:ea typeface="メイリオ" panose="020B0604030504040204" pitchFamily="50" charset="-128"/>
              </a:rPr>
              <a:t> 電子メール：</a:t>
            </a:r>
            <a:r>
              <a:rPr kumimoji="1" lang="en-US" altLang="ja-JP" sz="1600" b="0" dirty="0" smtClean="0">
                <a:latin typeface="メイリオ" panose="020B0604030504040204" pitchFamily="50" charset="-128"/>
                <a:ea typeface="メイリオ" panose="020B0604030504040204" pitchFamily="50" charset="-128"/>
                <a:hlinkClick r:id="rId4"/>
              </a:rPr>
              <a:t>mac001735@city.sendai.jp</a:t>
            </a:r>
            <a:endParaRPr kumimoji="1" lang="en-US" altLang="ja-JP" sz="1600" b="0" dirty="0" smtClean="0">
              <a:latin typeface="メイリオ" panose="020B0604030504040204" pitchFamily="50" charset="-128"/>
              <a:ea typeface="メイリオ" panose="020B0604030504040204" pitchFamily="50" charset="-128"/>
            </a:endParaRPr>
          </a:p>
        </p:txBody>
      </p:sp>
      <p:sp>
        <p:nvSpPr>
          <p:cNvPr id="11" name="テキスト プレースホルダー 5">
            <a:extLst>
              <a:ext uri="{FF2B5EF4-FFF2-40B4-BE49-F238E27FC236}">
                <a16:creationId xmlns:a16="http://schemas.microsoft.com/office/drawing/2014/main" id="{78860BC0-E4D8-4428-8741-459A09C46875}"/>
              </a:ext>
            </a:extLst>
          </p:cNvPr>
          <p:cNvSpPr>
            <a:spLocks noGrp="1"/>
          </p:cNvSpPr>
          <p:nvPr>
            <p:ph type="body" idx="1"/>
          </p:nvPr>
        </p:nvSpPr>
        <p:spPr>
          <a:xfrm>
            <a:off x="570719" y="1931421"/>
            <a:ext cx="4867810" cy="655776"/>
          </a:xfrm>
        </p:spPr>
        <p:txBody>
          <a:bodyPr anchor="t"/>
          <a:lstStyle/>
          <a:p>
            <a:r>
              <a:rPr kumimoji="1" lang="en-US" altLang="ja-JP" sz="2000" dirty="0" smtClean="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事業実施団体等へのお願い</a:t>
            </a:r>
            <a:r>
              <a:rPr kumimoji="1" lang="en-US" altLang="ja-JP" sz="2000" dirty="0" smtClean="0">
                <a:latin typeface="メイリオ" panose="020B0604030504040204" pitchFamily="50" charset="-128"/>
                <a:ea typeface="メイリオ" panose="020B0604030504040204" pitchFamily="50" charset="-128"/>
              </a:rPr>
              <a:t>】</a:t>
            </a:r>
            <a:endParaRPr kumimoji="1" lang="en-US" altLang="ja-JP" sz="2000" dirty="0">
              <a:latin typeface="メイリオ" panose="020B0604030504040204" pitchFamily="50" charset="-128"/>
              <a:ea typeface="メイリオ" panose="020B0604030504040204" pitchFamily="50" charset="-128"/>
            </a:endParaRPr>
          </a:p>
        </p:txBody>
      </p:sp>
      <p:sp>
        <p:nvSpPr>
          <p:cNvPr id="9"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i="0" u="none" strike="noStrike" cap="none" dirty="0" smtClean="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10</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pic>
        <p:nvPicPr>
          <p:cNvPr id="3" name="図 2"/>
          <p:cNvPicPr>
            <a:picLocks noChangeAspect="1"/>
          </p:cNvPicPr>
          <p:nvPr/>
        </p:nvPicPr>
        <p:blipFill>
          <a:blip r:embed="rId5"/>
          <a:stretch>
            <a:fillRect/>
          </a:stretch>
        </p:blipFill>
        <p:spPr>
          <a:xfrm>
            <a:off x="7235688" y="5688924"/>
            <a:ext cx="983614" cy="987312"/>
          </a:xfrm>
          <a:prstGeom prst="rect">
            <a:avLst/>
          </a:prstGeom>
        </p:spPr>
      </p:pic>
    </p:spTree>
    <p:extLst>
      <p:ext uri="{BB962C8B-B14F-4D97-AF65-F5344CB8AC3E}">
        <p14:creationId xmlns:p14="http://schemas.microsoft.com/office/powerpoint/2010/main" val="1445967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C6C262-2818-4249-BC4C-E375F14FDDC1}"/>
              </a:ext>
            </a:extLst>
          </p:cNvPr>
          <p:cNvSpPr>
            <a:spLocks noGrp="1"/>
          </p:cNvSpPr>
          <p:nvPr>
            <p:ph type="title"/>
          </p:nvPr>
        </p:nvSpPr>
        <p:spPr/>
        <p:txBody>
          <a:bodyPr/>
          <a:lstStyle/>
          <a:p>
            <a:r>
              <a:rPr kumimoji="1" lang="ja-JP" altLang="en-US" b="1" dirty="0">
                <a:latin typeface="メイリオ" panose="020B0604030504040204" pitchFamily="50" charset="-128"/>
                <a:ea typeface="メイリオ" panose="020B0604030504040204" pitchFamily="50" charset="-128"/>
              </a:rPr>
              <a:t>スマホ</a:t>
            </a:r>
            <a:r>
              <a:rPr kumimoji="1" lang="ja-JP" altLang="en-US" b="1" dirty="0" smtClean="0">
                <a:latin typeface="メイリオ" panose="020B0604030504040204" pitchFamily="50" charset="-128"/>
                <a:ea typeface="メイリオ" panose="020B0604030504040204" pitchFamily="50" charset="-128"/>
              </a:rPr>
              <a:t>教室</a:t>
            </a:r>
            <a:r>
              <a:rPr kumimoji="1" lang="ja-JP" altLang="en-US" b="1" dirty="0">
                <a:latin typeface="メイリオ" panose="020B0604030504040204" pitchFamily="50" charset="-128"/>
                <a:ea typeface="メイリオ" panose="020B0604030504040204" pitchFamily="50" charset="-128"/>
              </a:rPr>
              <a:t>講師派遣サービス</a:t>
            </a:r>
            <a:r>
              <a:rPr kumimoji="1" lang="ja-JP" altLang="en-US" b="1" dirty="0" smtClean="0">
                <a:latin typeface="メイリオ" panose="020B0604030504040204" pitchFamily="50" charset="-128"/>
                <a:ea typeface="メイリオ" panose="020B0604030504040204" pitchFamily="50" charset="-128"/>
              </a:rPr>
              <a:t>と</a:t>
            </a:r>
            <a:r>
              <a:rPr kumimoji="1" lang="ja-JP" altLang="en-US" b="1" dirty="0">
                <a:latin typeface="メイリオ" panose="020B0604030504040204" pitchFamily="50" charset="-128"/>
                <a:ea typeface="メイリオ" panose="020B0604030504040204" pitchFamily="50" charset="-128"/>
              </a:rPr>
              <a:t>は</a:t>
            </a:r>
          </a:p>
        </p:txBody>
      </p:sp>
      <p:sp>
        <p:nvSpPr>
          <p:cNvPr id="3" name="コンテンツ プレースホルダー 2">
            <a:extLst>
              <a:ext uri="{FF2B5EF4-FFF2-40B4-BE49-F238E27FC236}">
                <a16:creationId xmlns:a16="http://schemas.microsoft.com/office/drawing/2014/main" id="{AF0D9F31-C9E9-4D82-9EB2-8B2C9048FEAB}"/>
              </a:ext>
            </a:extLst>
          </p:cNvPr>
          <p:cNvSpPr>
            <a:spLocks noGrp="1"/>
          </p:cNvSpPr>
          <p:nvPr>
            <p:ph idx="1"/>
          </p:nvPr>
        </p:nvSpPr>
        <p:spPr>
          <a:xfrm>
            <a:off x="547460" y="2024743"/>
            <a:ext cx="11144250" cy="3338286"/>
          </a:xfrm>
        </p:spPr>
        <p:txBody>
          <a:bodyPr/>
          <a:lstStyle/>
          <a:p>
            <a:pPr marL="355600" indent="-355600">
              <a:lnSpc>
                <a:spcPct val="150000"/>
              </a:lnSpc>
              <a:spcBef>
                <a:spcPts val="0"/>
              </a:spcBef>
              <a:buFont typeface="Wingdings" panose="05000000000000000000" pitchFamily="2" charset="2"/>
              <a:buChar char="l"/>
            </a:pPr>
            <a:r>
              <a:rPr kumimoji="1" lang="ja-JP" altLang="en-US" sz="2000" dirty="0" smtClean="0">
                <a:latin typeface="メイリオ" panose="020B0604030504040204" pitchFamily="50" charset="-128"/>
                <a:ea typeface="メイリオ" panose="020B0604030504040204" pitchFamily="50" charset="-128"/>
              </a:rPr>
              <a:t>まちのデジタル推進課では、スマホ教室の開催</a:t>
            </a:r>
            <a:r>
              <a:rPr kumimoji="1" lang="ja-JP" altLang="en-US" sz="2000" dirty="0">
                <a:latin typeface="メイリオ" panose="020B0604030504040204" pitchFamily="50" charset="-128"/>
                <a:ea typeface="メイリオ" panose="020B0604030504040204" pitchFamily="50" charset="-128"/>
              </a:rPr>
              <a:t>を希望</a:t>
            </a:r>
            <a:r>
              <a:rPr kumimoji="1" lang="ja-JP" altLang="en-US" sz="2000" dirty="0" smtClean="0">
                <a:latin typeface="メイリオ" panose="020B0604030504040204" pitchFamily="50" charset="-128"/>
                <a:ea typeface="メイリオ" panose="020B0604030504040204" pitchFamily="50" charset="-128"/>
              </a:rPr>
              <a:t>する事業実施団体</a:t>
            </a:r>
            <a:r>
              <a:rPr kumimoji="1" lang="ja-JP" altLang="en-US" sz="2000" dirty="0">
                <a:latin typeface="メイリオ" panose="020B0604030504040204" pitchFamily="50" charset="-128"/>
                <a:ea typeface="メイリオ" panose="020B0604030504040204" pitchFamily="50" charset="-128"/>
              </a:rPr>
              <a:t>等に</a:t>
            </a:r>
            <a:r>
              <a:rPr kumimoji="1" lang="ja-JP" altLang="en-US" sz="2000" dirty="0" smtClean="0">
                <a:latin typeface="メイリオ" panose="020B0604030504040204" pitchFamily="50" charset="-128"/>
                <a:ea typeface="メイリオ" panose="020B0604030504040204" pitchFamily="50" charset="-128"/>
              </a:rPr>
              <a:t>対して、</a:t>
            </a:r>
            <a:r>
              <a:rPr kumimoji="1" lang="ja-JP" altLang="en-US" sz="2000" u="sng" dirty="0" smtClean="0">
                <a:latin typeface="メイリオ" panose="020B0604030504040204" pitchFamily="50" charset="-128"/>
                <a:ea typeface="メイリオ" panose="020B0604030504040204" pitchFamily="50" charset="-128"/>
              </a:rPr>
              <a:t>ソフトバンク株式会社の「スマホアドバイザー」を講師として派遣するサービス</a:t>
            </a:r>
            <a:r>
              <a:rPr kumimoji="1" lang="ja-JP" altLang="en-US" sz="2000" dirty="0" smtClean="0">
                <a:latin typeface="メイリオ" panose="020B0604030504040204" pitchFamily="50" charset="-128"/>
                <a:ea typeface="メイリオ" panose="020B0604030504040204" pitchFamily="50" charset="-128"/>
              </a:rPr>
              <a:t>を　提供しています。</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smtClean="0">
                <a:latin typeface="メイリオ" panose="020B0604030504040204" pitchFamily="50" charset="-128"/>
                <a:ea typeface="メイリオ" panose="020B0604030504040204" pitchFamily="50" charset="-128"/>
              </a:rPr>
              <a:t>仙台市内であればどこでも対応可能です。</a:t>
            </a:r>
            <a:endParaRPr kumimoji="1" lang="en-US" altLang="ja-JP" sz="2000" dirty="0" smtClean="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smtClean="0">
                <a:latin typeface="メイリオ" panose="020B0604030504040204" pitchFamily="50" charset="-128"/>
                <a:ea typeface="メイリオ" panose="020B0604030504040204" pitchFamily="50" charset="-128"/>
              </a:rPr>
              <a:t>本サービスは令和</a:t>
            </a:r>
            <a:r>
              <a:rPr kumimoji="1" lang="en-US" altLang="ja-JP" sz="2000" dirty="0" smtClean="0">
                <a:latin typeface="メイリオ" panose="020B0604030504040204" pitchFamily="50" charset="-128"/>
                <a:ea typeface="メイリオ" panose="020B0604030504040204" pitchFamily="50" charset="-128"/>
              </a:rPr>
              <a:t>7</a:t>
            </a:r>
            <a:r>
              <a:rPr kumimoji="1" lang="ja-JP" altLang="en-US" sz="2000" dirty="0" smtClean="0">
                <a:latin typeface="メイリオ" panose="020B0604030504040204" pitchFamily="50" charset="-128"/>
                <a:ea typeface="メイリオ" panose="020B0604030504040204" pitchFamily="50" charset="-128"/>
              </a:rPr>
              <a:t>年</a:t>
            </a:r>
            <a:r>
              <a:rPr kumimoji="1" lang="en-US" altLang="ja-JP" sz="2000" dirty="0" smtClean="0">
                <a:latin typeface="メイリオ" panose="020B0604030504040204" pitchFamily="50" charset="-128"/>
                <a:ea typeface="メイリオ" panose="020B0604030504040204" pitchFamily="50" charset="-128"/>
              </a:rPr>
              <a:t>3</a:t>
            </a:r>
            <a:r>
              <a:rPr kumimoji="1" lang="ja-JP" altLang="en-US" sz="2000" dirty="0" smtClean="0">
                <a:latin typeface="メイリオ" panose="020B0604030504040204" pitchFamily="50" charset="-128"/>
                <a:ea typeface="メイリオ" panose="020B0604030504040204" pitchFamily="50" charset="-128"/>
              </a:rPr>
              <a:t>月末までに開催するスマホ教室が対象です。</a:t>
            </a:r>
            <a:endParaRPr kumimoji="1" lang="en-US" altLang="ja-JP" sz="2000" dirty="0" smtClean="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smtClean="0">
                <a:latin typeface="メイリオ" panose="020B0604030504040204" pitchFamily="50" charset="-128"/>
                <a:ea typeface="メイリオ" panose="020B0604030504040204" pitchFamily="50" charset="-128"/>
              </a:rPr>
              <a:t>申請期限は、開催日１ヵ月前までを目安としています。</a:t>
            </a:r>
            <a:endParaRPr kumimoji="1" lang="en-US" altLang="ja-JP" sz="2000" dirty="0" smtClean="0">
              <a:latin typeface="メイリオ" panose="020B0604030504040204" pitchFamily="50" charset="-128"/>
              <a:ea typeface="メイリオ" panose="020B0604030504040204" pitchFamily="50" charset="-128"/>
            </a:endParaRPr>
          </a:p>
        </p:txBody>
      </p:sp>
      <p:sp>
        <p:nvSpPr>
          <p:cNvPr id="5" name="コンテンツ プレースホルダー 2">
            <a:extLst>
              <a:ext uri="{FF2B5EF4-FFF2-40B4-BE49-F238E27FC236}">
                <a16:creationId xmlns:a16="http://schemas.microsoft.com/office/drawing/2014/main" id="{AF0D9F31-C9E9-4D82-9EB2-8B2C9048FEAB}"/>
              </a:ext>
            </a:extLst>
          </p:cNvPr>
          <p:cNvSpPr txBox="1">
            <a:spLocks/>
          </p:cNvSpPr>
          <p:nvPr/>
        </p:nvSpPr>
        <p:spPr>
          <a:xfrm>
            <a:off x="547460" y="5009322"/>
            <a:ext cx="11144250" cy="1855934"/>
          </a:xfrm>
          <a:prstGeom prst="rect">
            <a:avLst/>
          </a:prstGeom>
        </p:spPr>
        <p:txBody>
          <a:bodyPr lIns="109728" tIns="109728" rIns="109728" bIns="91440" anchor="b"/>
          <a:lst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altLang="ja-JP" sz="1600" dirty="0" smtClean="0">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この取組みは、令和</a:t>
            </a:r>
            <a:r>
              <a:rPr lang="en-US" altLang="ja-JP" sz="1600" dirty="0" smtClean="0">
                <a:latin typeface="メイリオ" panose="020B0604030504040204" pitchFamily="50" charset="-128"/>
                <a:ea typeface="メイリオ" panose="020B0604030504040204" pitchFamily="50" charset="-128"/>
              </a:rPr>
              <a:t>3</a:t>
            </a:r>
            <a:r>
              <a:rPr lang="ja-JP" altLang="en-US" sz="1600" dirty="0" smtClean="0">
                <a:latin typeface="メイリオ" panose="020B0604030504040204" pitchFamily="50" charset="-128"/>
                <a:ea typeface="メイリオ" panose="020B0604030504040204" pitchFamily="50" charset="-128"/>
              </a:rPr>
              <a:t>年にソフトバンク株式会社と仙台市が締結した覚書に基づくものです。</a:t>
            </a:r>
            <a:endParaRPr lang="en-US" altLang="ja-JP" sz="1600" dirty="0" smtClean="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en-US" altLang="ja-JP" sz="1600" dirty="0" smtClean="0">
                <a:latin typeface="メイリオ" panose="020B0604030504040204" pitchFamily="50" charset="-128"/>
                <a:ea typeface="メイリオ" panose="020B0604030504040204" pitchFamily="50" charset="-128"/>
              </a:rPr>
              <a:t>※</a:t>
            </a:r>
            <a:r>
              <a:rPr lang="ja-JP" altLang="en-US" sz="1600" b="1" u="sng" dirty="0" smtClean="0">
                <a:latin typeface="メイリオ" panose="020B0604030504040204" pitchFamily="50" charset="-128"/>
                <a:ea typeface="メイリオ" panose="020B0604030504040204" pitchFamily="50" charset="-128"/>
              </a:rPr>
              <a:t>スマホアドバイザー</a:t>
            </a:r>
            <a:r>
              <a:rPr lang="ja-JP" altLang="en-US" sz="1600" dirty="0" smtClean="0">
                <a:latin typeface="メイリオ" panose="020B0604030504040204" pitchFamily="50" charset="-128"/>
                <a:ea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ja-JP" altLang="en-US" sz="1600" dirty="0" smtClean="0">
                <a:latin typeface="メイリオ" panose="020B0604030504040204" pitchFamily="50" charset="-128"/>
                <a:ea typeface="メイリオ" panose="020B0604030504040204" pitchFamily="50" charset="-128"/>
              </a:rPr>
              <a:t>　ソフトバンク</a:t>
            </a:r>
            <a:r>
              <a:rPr lang="ja-JP" altLang="en-US" sz="1600" dirty="0">
                <a:latin typeface="メイリオ" panose="020B0604030504040204" pitchFamily="50" charset="-128"/>
                <a:ea typeface="メイリオ" panose="020B0604030504040204" pitchFamily="50" charset="-128"/>
              </a:rPr>
              <a:t>株式会社が独自に資格認定するスマホのスペシャリストです</a:t>
            </a:r>
            <a:r>
              <a:rPr lang="ja-JP" altLang="en-US" sz="1600" dirty="0" smtClean="0">
                <a:latin typeface="メイリオ" panose="020B0604030504040204" pitchFamily="50" charset="-128"/>
                <a:ea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ja-JP" altLang="en-US" sz="1600" dirty="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デジタル庁</a:t>
            </a:r>
            <a:r>
              <a:rPr lang="ja-JP" altLang="en-US" sz="1600" dirty="0">
                <a:latin typeface="メイリオ" panose="020B0604030504040204" pitchFamily="50" charset="-128"/>
                <a:ea typeface="メイリオ" panose="020B0604030504040204" pitchFamily="50" charset="-128"/>
              </a:rPr>
              <a:t>の定めた「デジタル推進委員」にも任命されています</a:t>
            </a:r>
            <a:r>
              <a:rPr lang="ja-JP" altLang="en-US" sz="1600" dirty="0" smtClean="0">
                <a:latin typeface="メイリオ" panose="020B0604030504040204" pitchFamily="50" charset="-128"/>
                <a:ea typeface="メイリオ" panose="020B0604030504040204" pitchFamily="50" charset="-128"/>
              </a:rPr>
              <a:t>。</a:t>
            </a:r>
            <a:endParaRPr kumimoji="1" lang="en-US" altLang="ja-JP" sz="1600" dirty="0" smtClean="0">
              <a:solidFill>
                <a:srgbClr val="FF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en-US" altLang="ja-JP" sz="1600" dirty="0" smtClean="0">
                <a:solidFill>
                  <a:srgbClr val="C00000"/>
                </a:solidFill>
                <a:latin typeface="メイリオ" panose="020B0604030504040204" pitchFamily="50" charset="-128"/>
                <a:ea typeface="メイリオ" panose="020B0604030504040204" pitchFamily="50" charset="-128"/>
              </a:rPr>
              <a:t>※</a:t>
            </a:r>
            <a:r>
              <a:rPr kumimoji="1" lang="ja-JP" altLang="en-US" sz="1600" dirty="0" smtClean="0">
                <a:solidFill>
                  <a:srgbClr val="C00000"/>
                </a:solidFill>
                <a:latin typeface="メイリオ" panose="020B0604030504040204" pitchFamily="50" charset="-128"/>
                <a:ea typeface="メイリオ" panose="020B0604030504040204" pitchFamily="50" charset="-128"/>
              </a:rPr>
              <a:t>本サービスは講師派遣サービスのため、主催は実施希望団体等となります。</a:t>
            </a:r>
            <a:endParaRPr kumimoji="1" lang="en-US" altLang="ja-JP" sz="1600" dirty="0" smtClean="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Font typeface="Arial" panose="020B0604020202020204" pitchFamily="34" charset="0"/>
              <a:buNone/>
            </a:pPr>
            <a:r>
              <a:rPr kumimoji="1" lang="en-US" altLang="ja-JP" sz="1600" dirty="0" smtClean="0">
                <a:solidFill>
                  <a:srgbClr val="C00000"/>
                </a:solidFill>
                <a:latin typeface="メイリオ" panose="020B0604030504040204" pitchFamily="50" charset="-128"/>
                <a:ea typeface="メイリオ" panose="020B0604030504040204" pitchFamily="50" charset="-128"/>
              </a:rPr>
              <a:t>※</a:t>
            </a:r>
            <a:r>
              <a:rPr lang="ja-JP" altLang="en-US" sz="1600" dirty="0" smtClean="0">
                <a:solidFill>
                  <a:srgbClr val="C00000"/>
                </a:solidFill>
                <a:latin typeface="メイリオ" panose="020B0604030504040204" pitchFamily="50" charset="-128"/>
                <a:ea typeface="メイリオ" panose="020B0604030504040204" pitchFamily="50" charset="-128"/>
              </a:rPr>
              <a:t>派遣</a:t>
            </a:r>
            <a:r>
              <a:rPr lang="ja-JP" altLang="en-US" sz="1600" dirty="0">
                <a:solidFill>
                  <a:srgbClr val="C00000"/>
                </a:solidFill>
                <a:latin typeface="メイリオ" panose="020B0604030504040204" pitchFamily="50" charset="-128"/>
                <a:ea typeface="メイリオ" panose="020B0604030504040204" pitchFamily="50" charset="-128"/>
              </a:rPr>
              <a:t>先</a:t>
            </a:r>
            <a:r>
              <a:rPr kumimoji="1" lang="ja-JP" altLang="en-US" sz="1600" dirty="0" smtClean="0">
                <a:solidFill>
                  <a:srgbClr val="C00000"/>
                </a:solidFill>
                <a:latin typeface="メイリオ" panose="020B0604030504040204" pitchFamily="50" charset="-128"/>
                <a:ea typeface="メイリオ" panose="020B0604030504040204" pitchFamily="50" charset="-128"/>
              </a:rPr>
              <a:t>は庁内各課のほか、任意団体や町内会など幅広く対応可能です。</a:t>
            </a:r>
            <a:endParaRPr kumimoji="1" lang="en-US" altLang="ja-JP" sz="1600" dirty="0" smtClean="0">
              <a:solidFill>
                <a:srgbClr val="C00000"/>
              </a:solidFill>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2449" y="4658119"/>
            <a:ext cx="1259261" cy="1830732"/>
          </a:xfrm>
          <a:prstGeom prst="rect">
            <a:avLst/>
          </a:prstGeom>
        </p:spPr>
      </p:pic>
      <p:sp>
        <p:nvSpPr>
          <p:cNvPr id="7"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smtClean="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２</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16722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718245-E75F-41A1-A252-F557B2D2C1D5}"/>
              </a:ext>
            </a:extLst>
          </p:cNvPr>
          <p:cNvSpPr>
            <a:spLocks noGrp="1"/>
          </p:cNvSpPr>
          <p:nvPr>
            <p:ph type="title"/>
          </p:nvPr>
        </p:nvSpPr>
        <p:spPr/>
        <p:txBody>
          <a:bodyPr/>
          <a:lstStyle/>
          <a:p>
            <a:r>
              <a:rPr kumimoji="1" lang="ja-JP" altLang="en-US" b="1" dirty="0" smtClean="0">
                <a:latin typeface="メイリオ" panose="020B0604030504040204" pitchFamily="50" charset="-128"/>
                <a:ea typeface="メイリオ" panose="020B0604030504040204" pitchFamily="50" charset="-128"/>
              </a:rPr>
              <a:t>提供サービスの基本情報</a:t>
            </a:r>
            <a:endParaRPr kumimoji="1" lang="ja-JP" altLang="en-US" b="1" dirty="0">
              <a:latin typeface="メイリオ" panose="020B0604030504040204" pitchFamily="50" charset="-128"/>
              <a:ea typeface="メイリオ" panose="020B0604030504040204" pitchFamily="50" charset="-128"/>
            </a:endParaRPr>
          </a:p>
        </p:txBody>
      </p:sp>
      <p:sp>
        <p:nvSpPr>
          <p:cNvPr id="5"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19" y="6096000"/>
            <a:ext cx="11257826" cy="762000"/>
          </a:xfrm>
        </p:spPr>
        <p:txBody>
          <a:bodyPr anchor="b"/>
          <a:lstStyle/>
          <a:p>
            <a:pPr marL="0" indent="0">
              <a:lnSpc>
                <a:spcPct val="100000"/>
              </a:lnSpc>
              <a:spcBef>
                <a:spcPts val="0"/>
              </a:spcBef>
              <a:buNone/>
            </a:pPr>
            <a:r>
              <a:rPr kumimoji="1" lang="en-US" altLang="ja-JP" sz="1600" dirty="0" smtClean="0">
                <a:solidFill>
                  <a:srgbClr val="C00000"/>
                </a:solidFill>
                <a:latin typeface="メイリオ" panose="020B0604030504040204" pitchFamily="50" charset="-128"/>
                <a:ea typeface="メイリオ" panose="020B0604030504040204" pitchFamily="50" charset="-128"/>
              </a:rPr>
              <a:t>※</a:t>
            </a:r>
            <a:r>
              <a:rPr kumimoji="1" lang="ja-JP" altLang="en-US" sz="1600" dirty="0" smtClean="0">
                <a:solidFill>
                  <a:srgbClr val="C00000"/>
                </a:solidFill>
                <a:latin typeface="メイリオ" panose="020B0604030504040204" pitchFamily="50" charset="-128"/>
                <a:ea typeface="メイリオ" panose="020B0604030504040204" pitchFamily="50" charset="-128"/>
              </a:rPr>
              <a:t>上記以外の講座内容等に関しては、ソフトバンク</a:t>
            </a:r>
            <a:r>
              <a:rPr kumimoji="1" lang="ja-JP" altLang="en-US" sz="1600" dirty="0">
                <a:solidFill>
                  <a:srgbClr val="C00000"/>
                </a:solidFill>
                <a:latin typeface="メイリオ" panose="020B0604030504040204" pitchFamily="50" charset="-128"/>
                <a:ea typeface="メイリオ" panose="020B0604030504040204" pitchFamily="50" charset="-128"/>
              </a:rPr>
              <a:t>株式会社へ事前に問い合わせが可能です</a:t>
            </a:r>
            <a:r>
              <a:rPr kumimoji="1" lang="ja-JP" altLang="en-US" sz="1600" dirty="0" smtClean="0">
                <a:solidFill>
                  <a:srgbClr val="C00000"/>
                </a:solidFill>
                <a:latin typeface="メイリオ" panose="020B0604030504040204" pitchFamily="50" charset="-128"/>
                <a:ea typeface="メイリオ" panose="020B0604030504040204" pitchFamily="50" charset="-128"/>
              </a:rPr>
              <a:t>。</a:t>
            </a:r>
            <a:endParaRPr kumimoji="1" lang="en-US" altLang="ja-JP" sz="1600" dirty="0" smtClean="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en-US" altLang="ja-JP" sz="1600" dirty="0" smtClean="0">
                <a:solidFill>
                  <a:srgbClr val="C00000"/>
                </a:solidFill>
                <a:latin typeface="メイリオ" panose="020B0604030504040204" pitchFamily="50" charset="-128"/>
                <a:ea typeface="メイリオ" panose="020B0604030504040204" pitchFamily="50" charset="-128"/>
              </a:rPr>
              <a:t>※</a:t>
            </a:r>
            <a:r>
              <a:rPr kumimoji="1" lang="ja-JP" altLang="en-US" sz="1600" dirty="0" smtClean="0">
                <a:solidFill>
                  <a:srgbClr val="C00000"/>
                </a:solidFill>
                <a:latin typeface="メイリオ" panose="020B0604030504040204" pitchFamily="50" charset="-128"/>
                <a:ea typeface="メイリオ" panose="020B0604030504040204" pitchFamily="50" charset="-128"/>
              </a:rPr>
              <a:t>上記のほか、必要に応じて事前に調整を行う場合がございます。</a:t>
            </a:r>
            <a:endParaRPr kumimoji="1" lang="en-US" altLang="ja-JP" sz="1600" dirty="0">
              <a:solidFill>
                <a:srgbClr val="C00000"/>
              </a:solidFill>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510896242"/>
              </p:ext>
            </p:extLst>
          </p:nvPr>
        </p:nvGraphicFramePr>
        <p:xfrm>
          <a:off x="570719" y="2054949"/>
          <a:ext cx="11257827" cy="3988800"/>
        </p:xfrm>
        <a:graphic>
          <a:graphicData uri="http://schemas.openxmlformats.org/drawingml/2006/table">
            <a:tbl>
              <a:tblPr firstRow="1" bandRow="1">
                <a:tableStyleId>{5C22544A-7EE6-4342-B048-85BDC9FD1C3A}</a:tableStyleId>
              </a:tblPr>
              <a:tblGrid>
                <a:gridCol w="1533852">
                  <a:extLst>
                    <a:ext uri="{9D8B030D-6E8A-4147-A177-3AD203B41FA5}">
                      <a16:colId xmlns:a16="http://schemas.microsoft.com/office/drawing/2014/main" val="3530260973"/>
                    </a:ext>
                  </a:extLst>
                </a:gridCol>
                <a:gridCol w="4339772">
                  <a:extLst>
                    <a:ext uri="{9D8B030D-6E8A-4147-A177-3AD203B41FA5}">
                      <a16:colId xmlns:a16="http://schemas.microsoft.com/office/drawing/2014/main" val="2136303050"/>
                    </a:ext>
                  </a:extLst>
                </a:gridCol>
                <a:gridCol w="5384203">
                  <a:extLst>
                    <a:ext uri="{9D8B030D-6E8A-4147-A177-3AD203B41FA5}">
                      <a16:colId xmlns:a16="http://schemas.microsoft.com/office/drawing/2014/main" val="449290056"/>
                    </a:ext>
                  </a:extLst>
                </a:gridCol>
              </a:tblGrid>
              <a:tr h="432000">
                <a:tc>
                  <a:txBody>
                    <a:bodyPr/>
                    <a:lstStyle/>
                    <a:p>
                      <a:pPr algn="ctr"/>
                      <a:r>
                        <a:rPr kumimoji="1" lang="ja-JP" altLang="en-US" sz="1800" dirty="0" smtClean="0">
                          <a:solidFill>
                            <a:schemeClr val="tx1"/>
                          </a:solidFill>
                        </a:rPr>
                        <a:t>項目</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solidFill>
                            <a:schemeClr val="tx1"/>
                          </a:solidFill>
                        </a:rPr>
                        <a:t>内容</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solidFill>
                            <a:schemeClr val="tx1"/>
                          </a:solidFill>
                        </a:rPr>
                        <a:t>備考</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0">
                <a:tc>
                  <a:txBody>
                    <a:bodyPr/>
                    <a:lstStyle/>
                    <a:p>
                      <a:pPr algn="l"/>
                      <a:r>
                        <a:rPr kumimoji="1" lang="ja-JP" altLang="en-US" sz="1800" dirty="0" smtClean="0">
                          <a:solidFill>
                            <a:schemeClr val="tx1"/>
                          </a:solidFill>
                        </a:rPr>
                        <a:t>講座内容</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800" dirty="0" smtClean="0">
                          <a:solidFill>
                            <a:schemeClr val="tx1"/>
                          </a:solidFill>
                        </a:rPr>
                        <a:t>(1)</a:t>
                      </a:r>
                      <a:r>
                        <a:rPr kumimoji="1" lang="ja-JP" altLang="en-US" sz="1800" dirty="0" smtClean="0">
                          <a:solidFill>
                            <a:schemeClr val="tx1"/>
                          </a:solidFill>
                        </a:rPr>
                        <a:t>「はじめてのスマホ体験」</a:t>
                      </a:r>
                      <a:endParaRPr kumimoji="1" lang="en-US" altLang="ja-JP" sz="1800" dirty="0" smtClean="0">
                        <a:solidFill>
                          <a:schemeClr val="tx1"/>
                        </a:solidFill>
                      </a:endParaRPr>
                    </a:p>
                    <a:p>
                      <a:pPr algn="l"/>
                      <a:r>
                        <a:rPr kumimoji="1" lang="en-US" altLang="ja-JP" sz="1800" dirty="0" smtClean="0">
                          <a:solidFill>
                            <a:schemeClr val="tx1"/>
                          </a:solidFill>
                        </a:rPr>
                        <a:t>(2)</a:t>
                      </a:r>
                      <a:r>
                        <a:rPr kumimoji="1" lang="ja-JP" altLang="en-US" sz="1800" dirty="0" smtClean="0">
                          <a:solidFill>
                            <a:schemeClr val="tx1"/>
                          </a:solidFill>
                        </a:rPr>
                        <a:t>「スマホの基本と</a:t>
                      </a:r>
                      <a:r>
                        <a:rPr kumimoji="1" lang="en-US" altLang="ja-JP" sz="1800" dirty="0" smtClean="0">
                          <a:solidFill>
                            <a:schemeClr val="tx1"/>
                          </a:solidFill>
                        </a:rPr>
                        <a:t>LINE</a:t>
                      </a:r>
                      <a:r>
                        <a:rPr kumimoji="1" lang="ja-JP" altLang="en-US" sz="1800" dirty="0" smtClean="0">
                          <a:solidFill>
                            <a:schemeClr val="tx1"/>
                          </a:solidFill>
                        </a:rPr>
                        <a:t>」</a:t>
                      </a:r>
                      <a:endParaRPr kumimoji="1" lang="en-US" altLang="ja-JP" sz="1800" dirty="0" smtClean="0">
                        <a:solidFill>
                          <a:schemeClr val="tx1"/>
                        </a:solidFill>
                      </a:endParaRPr>
                    </a:p>
                    <a:p>
                      <a:pPr algn="l"/>
                      <a:r>
                        <a:rPr kumimoji="1" lang="en-US" altLang="ja-JP" sz="1800" dirty="0" smtClean="0">
                          <a:solidFill>
                            <a:schemeClr val="tx1"/>
                          </a:solidFill>
                        </a:rPr>
                        <a:t>(3)</a:t>
                      </a:r>
                      <a:r>
                        <a:rPr kumimoji="1" lang="ja-JP" altLang="en-US" sz="1800" dirty="0" smtClean="0">
                          <a:solidFill>
                            <a:schemeClr val="tx1"/>
                          </a:solidFill>
                        </a:rPr>
                        <a:t>「スマホの基本と防災」</a:t>
                      </a:r>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・詳細は次ページ以降を参照</a:t>
                      </a:r>
                      <a:endParaRPr kumimoji="1" lang="en-US" altLang="ja-JP" sz="1800" dirty="0" smtClean="0">
                        <a:solidFill>
                          <a:schemeClr val="tx1"/>
                        </a:solidFill>
                      </a:endParaRPr>
                    </a:p>
                    <a:p>
                      <a:pPr algn="l"/>
                      <a:r>
                        <a:rPr kumimoji="1" lang="ja-JP" altLang="en-US" sz="1800" dirty="0" smtClean="0">
                          <a:solidFill>
                            <a:schemeClr val="tx1"/>
                          </a:solidFill>
                        </a:rPr>
                        <a:t>・左記以外の内容については応相談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l"/>
                      <a:r>
                        <a:rPr kumimoji="1" lang="ja-JP" altLang="en-US" sz="1800" dirty="0" smtClean="0">
                          <a:solidFill>
                            <a:schemeClr val="tx1"/>
                          </a:solidFill>
                        </a:rPr>
                        <a:t>派遣先</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・仙台市内</a:t>
                      </a:r>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・市民センター、会議室、集会所など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1897271"/>
                  </a:ext>
                </a:extLst>
              </a:tr>
              <a:tr h="432000">
                <a:tc>
                  <a:txBody>
                    <a:bodyPr/>
                    <a:lstStyle/>
                    <a:p>
                      <a:pPr algn="l"/>
                      <a:r>
                        <a:rPr kumimoji="1" lang="ja-JP" altLang="en-US" sz="1800" dirty="0" smtClean="0">
                          <a:solidFill>
                            <a:schemeClr val="tx1"/>
                          </a:solidFill>
                        </a:rPr>
                        <a:t>期間</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・令和</a:t>
                      </a:r>
                      <a:r>
                        <a:rPr kumimoji="1" lang="en-US" altLang="ja-JP" sz="1800" dirty="0" smtClean="0">
                          <a:solidFill>
                            <a:schemeClr val="tx1"/>
                          </a:solidFill>
                        </a:rPr>
                        <a:t>6</a:t>
                      </a:r>
                      <a:r>
                        <a:rPr kumimoji="1" lang="ja-JP" altLang="en-US" sz="1800" dirty="0" smtClean="0">
                          <a:solidFill>
                            <a:schemeClr val="tx1"/>
                          </a:solidFill>
                        </a:rPr>
                        <a:t>年</a:t>
                      </a:r>
                      <a:r>
                        <a:rPr kumimoji="1" lang="en-US" altLang="ja-JP" sz="1800" dirty="0" smtClean="0">
                          <a:solidFill>
                            <a:schemeClr val="tx1"/>
                          </a:solidFill>
                        </a:rPr>
                        <a:t>4</a:t>
                      </a:r>
                      <a:r>
                        <a:rPr kumimoji="1" lang="ja-JP" altLang="en-US" sz="1800" dirty="0" smtClean="0">
                          <a:solidFill>
                            <a:schemeClr val="tx1"/>
                          </a:solidFill>
                        </a:rPr>
                        <a:t>月から令和７年３月末まで</a:t>
                      </a:r>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・随時受付中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5566387"/>
                  </a:ext>
                </a:extLst>
              </a:tr>
              <a:tr h="432000">
                <a:tc>
                  <a:txBody>
                    <a:bodyPr/>
                    <a:lstStyle/>
                    <a:p>
                      <a:pPr algn="l"/>
                      <a:r>
                        <a:rPr kumimoji="1" lang="ja-JP" altLang="en-US" sz="1800" dirty="0" smtClean="0">
                          <a:solidFill>
                            <a:schemeClr val="tx1"/>
                          </a:solidFill>
                        </a:rPr>
                        <a:t>定員</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・基本３～</a:t>
                      </a:r>
                      <a:r>
                        <a:rPr kumimoji="1" lang="en-US" altLang="ja-JP" sz="1800" dirty="0" smtClean="0">
                          <a:solidFill>
                            <a:schemeClr val="tx1"/>
                          </a:solidFill>
                        </a:rPr>
                        <a:t>20</a:t>
                      </a:r>
                      <a:r>
                        <a:rPr kumimoji="1" lang="ja-JP" altLang="en-US" sz="1800" dirty="0" smtClean="0">
                          <a:solidFill>
                            <a:schemeClr val="tx1"/>
                          </a:solidFill>
                        </a:rPr>
                        <a:t>名</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・左記以外の定員については応相談</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l"/>
                      <a:r>
                        <a:rPr kumimoji="1" lang="ja-JP" altLang="en-US" sz="1800" dirty="0" smtClean="0">
                          <a:solidFill>
                            <a:schemeClr val="tx1"/>
                          </a:solidFill>
                        </a:rPr>
                        <a:t>持参物品</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・ソフトバンク提供デモ機</a:t>
                      </a:r>
                      <a:r>
                        <a:rPr kumimoji="1" lang="en-US" altLang="ja-JP" sz="1800" dirty="0" smtClean="0">
                          <a:solidFill>
                            <a:schemeClr val="tx1"/>
                          </a:solidFill>
                        </a:rPr>
                        <a:t>(</a:t>
                      </a:r>
                      <a:r>
                        <a:rPr kumimoji="1" lang="ja-JP" altLang="en-US" sz="1800" dirty="0" smtClean="0">
                          <a:solidFill>
                            <a:schemeClr val="tx1"/>
                          </a:solidFill>
                        </a:rPr>
                        <a:t>人数分</a:t>
                      </a:r>
                      <a:r>
                        <a:rPr kumimoji="1" lang="en-US" altLang="ja-JP" sz="1800" dirty="0" smtClean="0">
                          <a:solidFill>
                            <a:schemeClr val="tx1"/>
                          </a:solidFill>
                        </a:rPr>
                        <a:t>)</a:t>
                      </a:r>
                    </a:p>
                    <a:p>
                      <a:pPr algn="l"/>
                      <a:r>
                        <a:rPr kumimoji="1" lang="ja-JP" altLang="en-US" sz="1800" dirty="0" smtClean="0">
                          <a:solidFill>
                            <a:schemeClr val="tx1"/>
                          </a:solidFill>
                        </a:rPr>
                        <a:t>・参加者アンケート</a:t>
                      </a:r>
                      <a:endParaRPr kumimoji="1" lang="en-US" altLang="ja-JP" sz="1800" dirty="0" smtClean="0">
                        <a:solidFill>
                          <a:schemeClr val="tx1"/>
                        </a:solidFill>
                      </a:endParaRPr>
                    </a:p>
                    <a:p>
                      <a:pPr algn="l"/>
                      <a:r>
                        <a:rPr kumimoji="1" lang="ja-JP" altLang="en-US" sz="1800" dirty="0" smtClean="0">
                          <a:solidFill>
                            <a:schemeClr val="tx1"/>
                          </a:solidFill>
                        </a:rPr>
                        <a:t>・プロジェクター</a:t>
                      </a:r>
                      <a:r>
                        <a:rPr kumimoji="1" lang="en-US" altLang="ja-JP" sz="1800" dirty="0" smtClean="0">
                          <a:solidFill>
                            <a:schemeClr val="tx1"/>
                          </a:solidFill>
                        </a:rPr>
                        <a:t>(HDMI</a:t>
                      </a:r>
                      <a:r>
                        <a:rPr kumimoji="1" lang="ja-JP" altLang="en-US" sz="1800" dirty="0" smtClean="0">
                          <a:solidFill>
                            <a:schemeClr val="tx1"/>
                          </a:solidFill>
                        </a:rPr>
                        <a:t>端子対応</a:t>
                      </a:r>
                      <a:r>
                        <a:rPr kumimoji="1" lang="en-US" altLang="ja-JP" sz="1800" dirty="0" smtClean="0">
                          <a:solidFill>
                            <a:schemeClr val="tx1"/>
                          </a:solidFill>
                        </a:rPr>
                        <a:t>)</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・参加者自身のスマホ使用については応相談</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4328695"/>
                  </a:ext>
                </a:extLst>
              </a:tr>
              <a:tr h="432000">
                <a:tc>
                  <a:txBody>
                    <a:bodyPr/>
                    <a:lstStyle/>
                    <a:p>
                      <a:pPr algn="l"/>
                      <a:r>
                        <a:rPr kumimoji="1" lang="ja-JP" altLang="en-US" sz="1800" dirty="0" smtClean="0">
                          <a:solidFill>
                            <a:schemeClr val="tx1"/>
                          </a:solidFill>
                        </a:rPr>
                        <a:t>借用物品</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・スクリーン</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・ホワイトボードや白壁でも対応可能</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3039241"/>
                  </a:ext>
                </a:extLst>
              </a:tr>
            </a:tbl>
          </a:graphicData>
        </a:graphic>
      </p:graphicFrame>
      <p:sp>
        <p:nvSpPr>
          <p:cNvPr id="6"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smtClean="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３</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694437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1115568" y="548640"/>
            <a:ext cx="10168128" cy="1179576"/>
          </a:xfrm>
          <a:prstGeom prst="rect">
            <a:avLst/>
          </a:prstGeom>
        </p:spPr>
        <p:txBody>
          <a:bodyPr lIns="109728" tIns="109728" rIns="109728" bIns="91440" anchor="ctr">
            <a:norm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b="1" dirty="0">
                <a:latin typeface="メイリオ" panose="020B0604030504040204" pitchFamily="50" charset="-128"/>
                <a:ea typeface="メイリオ" panose="020B0604030504040204" pitchFamily="50" charset="-128"/>
              </a:rPr>
              <a:t>講座</a:t>
            </a:r>
            <a:r>
              <a:rPr lang="ja-JP" altLang="en-US" b="1" dirty="0" smtClean="0">
                <a:latin typeface="メイリオ" panose="020B0604030504040204" pitchFamily="50" charset="-128"/>
                <a:ea typeface="メイリオ" panose="020B0604030504040204" pitchFamily="50" charset="-128"/>
              </a:rPr>
              <a:t>内容</a:t>
            </a:r>
            <a:r>
              <a:rPr lang="en-US" altLang="ja-JP" b="1" dirty="0" smtClean="0">
                <a:latin typeface="メイリオ" panose="020B0604030504040204" pitchFamily="50" charset="-128"/>
                <a:ea typeface="メイリオ" panose="020B0604030504040204" pitchFamily="50" charset="-128"/>
              </a:rPr>
              <a:t>(1)</a:t>
            </a:r>
            <a:r>
              <a:rPr lang="ja-JP" altLang="en-US" b="1" dirty="0" smtClean="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はじめてのスマホ体験」</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166747146"/>
              </p:ext>
            </p:extLst>
          </p:nvPr>
        </p:nvGraphicFramePr>
        <p:xfrm>
          <a:off x="570720" y="2035920"/>
          <a:ext cx="11257827" cy="351576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smtClean="0">
                          <a:solidFill>
                            <a:schemeClr val="tx1"/>
                          </a:solidFill>
                        </a:rPr>
                        <a:t>項目</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solidFill>
                            <a:schemeClr val="tx1"/>
                          </a:solidFill>
                        </a:rPr>
                        <a:t>内容</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solidFill>
                            <a:schemeClr val="tx1"/>
                          </a:solidFill>
                        </a:rPr>
                        <a:t>備考</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0">
                <a:tc>
                  <a:txBody>
                    <a:bodyPr/>
                    <a:lstStyle/>
                    <a:p>
                      <a:pPr algn="ctr"/>
                      <a:r>
                        <a:rPr kumimoji="1" lang="ja-JP" altLang="en-US" sz="1800" dirty="0" smtClean="0">
                          <a:solidFill>
                            <a:schemeClr val="tx1"/>
                          </a:solidFill>
                        </a:rPr>
                        <a:t>主な対象者</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・スマホを持っていない方</a:t>
                      </a:r>
                      <a:endParaRPr kumimoji="1" lang="en-US" altLang="ja-JP" sz="1800" dirty="0" smtClean="0">
                        <a:solidFill>
                          <a:schemeClr val="tx1"/>
                        </a:solidFill>
                      </a:endParaRPr>
                    </a:p>
                    <a:p>
                      <a:pPr algn="l"/>
                      <a:r>
                        <a:rPr kumimoji="1" lang="ja-JP" altLang="en-US" sz="1800" dirty="0" smtClean="0">
                          <a:solidFill>
                            <a:schemeClr val="tx1"/>
                          </a:solidFill>
                        </a:rPr>
                        <a:t>・スマホ操作に苦手意識のある方</a:t>
                      </a:r>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smtClean="0">
                          <a:solidFill>
                            <a:schemeClr val="tx1"/>
                          </a:solidFill>
                        </a:rPr>
                        <a:t>所要時間</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a:t>
                      </a:r>
                      <a:r>
                        <a:rPr kumimoji="1" lang="en-US" altLang="ja-JP" sz="1800" dirty="0" smtClean="0">
                          <a:solidFill>
                            <a:schemeClr val="tx1"/>
                          </a:solidFill>
                        </a:rPr>
                        <a:t>120</a:t>
                      </a:r>
                      <a:r>
                        <a:rPr kumimoji="1" lang="ja-JP" altLang="en-US" sz="1800" dirty="0" smtClean="0">
                          <a:solidFill>
                            <a:schemeClr val="tx1"/>
                          </a:solidFill>
                        </a:rPr>
                        <a:t>分（休憩</a:t>
                      </a:r>
                      <a:r>
                        <a:rPr kumimoji="1" lang="en-US" altLang="ja-JP" sz="1800" dirty="0" smtClean="0">
                          <a:solidFill>
                            <a:schemeClr val="tx1"/>
                          </a:solidFill>
                        </a:rPr>
                        <a:t>10</a:t>
                      </a:r>
                      <a:r>
                        <a:rPr kumimoji="1" lang="ja-JP" altLang="en-US" sz="1800" dirty="0" smtClean="0">
                          <a:solidFill>
                            <a:schemeClr val="tx1"/>
                          </a:solidFill>
                        </a:rPr>
                        <a:t>分）</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a:t>
                      </a:r>
                      <a:r>
                        <a:rPr kumimoji="1" lang="en-US" altLang="ja-JP" sz="1800" dirty="0" smtClean="0">
                          <a:solidFill>
                            <a:schemeClr val="tx1"/>
                          </a:solidFill>
                        </a:rPr>
                        <a:t>1</a:t>
                      </a:r>
                      <a:r>
                        <a:rPr kumimoji="1" lang="ja-JP" altLang="en-US" sz="1800" dirty="0" smtClean="0">
                          <a:solidFill>
                            <a:schemeClr val="tx1"/>
                          </a:solidFill>
                        </a:rPr>
                        <a:t>時間前会場入り</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smtClean="0">
                          <a:solidFill>
                            <a:schemeClr val="tx1"/>
                          </a:solidFill>
                        </a:rPr>
                        <a:t>実施内容</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ア）ガイダンス・座学：</a:t>
                      </a:r>
                      <a:r>
                        <a:rPr kumimoji="1" lang="en-US" altLang="ja-JP" sz="1800" dirty="0" smtClean="0">
                          <a:solidFill>
                            <a:schemeClr val="tx1"/>
                          </a:solidFill>
                        </a:rPr>
                        <a:t>15</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イ）文字入力　　　　：</a:t>
                      </a:r>
                      <a:r>
                        <a:rPr kumimoji="1" lang="en-US" altLang="ja-JP" sz="1800" dirty="0" smtClean="0">
                          <a:solidFill>
                            <a:schemeClr val="tx1"/>
                          </a:solidFill>
                        </a:rPr>
                        <a:t>20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ウ）マップの使い方　：</a:t>
                      </a:r>
                      <a:r>
                        <a:rPr kumimoji="1" lang="en-US" altLang="ja-JP" sz="1800" dirty="0" smtClean="0">
                          <a:solidFill>
                            <a:schemeClr val="tx1"/>
                          </a:solidFill>
                        </a:rPr>
                        <a:t>20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エ）カメラの使い方　：</a:t>
                      </a:r>
                      <a:r>
                        <a:rPr kumimoji="1" lang="en-US" altLang="ja-JP" sz="1800" dirty="0" smtClean="0">
                          <a:solidFill>
                            <a:schemeClr val="tx1"/>
                          </a:solidFill>
                        </a:rPr>
                        <a:t>20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オ）音声アシスタント：</a:t>
                      </a:r>
                      <a:r>
                        <a:rPr kumimoji="1" lang="en-US" altLang="ja-JP" sz="1800" dirty="0" smtClean="0">
                          <a:solidFill>
                            <a:schemeClr val="tx1"/>
                          </a:solidFill>
                        </a:rPr>
                        <a:t>10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カ）個別相談　　　　：</a:t>
                      </a:r>
                      <a:r>
                        <a:rPr kumimoji="1" lang="en-US" altLang="ja-JP" sz="1800" dirty="0" smtClean="0">
                          <a:solidFill>
                            <a:schemeClr val="tx1"/>
                          </a:solidFill>
                        </a:rPr>
                        <a:t>20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キ）アンケート・閉会：  </a:t>
                      </a:r>
                      <a:r>
                        <a:rPr kumimoji="1" lang="en-US" altLang="ja-JP" sz="1800" dirty="0" smtClean="0">
                          <a:solidFill>
                            <a:schemeClr val="tx1"/>
                          </a:solidFill>
                        </a:rPr>
                        <a:t>5</a:t>
                      </a:r>
                      <a:r>
                        <a:rPr kumimoji="1" lang="ja-JP" altLang="en-US" sz="1800" dirty="0" smtClean="0">
                          <a:solidFill>
                            <a:schemeClr val="tx1"/>
                          </a:solidFill>
                        </a:rPr>
                        <a:t>分</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・時間調整可能</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10"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smtClean="0">
                <a:solidFill>
                  <a:srgbClr val="C00000"/>
                </a:solidFill>
                <a:latin typeface="メイリオ" panose="020B0604030504040204" pitchFamily="50" charset="-128"/>
                <a:ea typeface="メイリオ" panose="020B0604030504040204" pitchFamily="50" charset="-128"/>
              </a:rPr>
              <a:t>※</a:t>
            </a:r>
            <a:r>
              <a:rPr kumimoji="1" lang="ja-JP" altLang="en-US" sz="1600" b="0" dirty="0" smtClean="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smtClean="0">
                <a:solidFill>
                  <a:srgbClr val="C00000"/>
                </a:solidFill>
                <a:latin typeface="メイリオ" panose="020B0604030504040204" pitchFamily="50" charset="-128"/>
                <a:ea typeface="メイリオ" panose="020B0604030504040204" pitchFamily="50" charset="-128"/>
              </a:rPr>
              <a:t>6</a:t>
            </a:r>
            <a:r>
              <a:rPr kumimoji="1" lang="ja-JP" altLang="en-US" sz="1600" b="0" dirty="0" smtClean="0">
                <a:solidFill>
                  <a:srgbClr val="C00000"/>
                </a:solidFill>
                <a:latin typeface="メイリオ" panose="020B0604030504040204" pitchFamily="50" charset="-128"/>
                <a:ea typeface="メイリオ" panose="020B0604030504040204" pitchFamily="50" charset="-128"/>
              </a:rPr>
              <a:t>年</a:t>
            </a:r>
            <a:r>
              <a:rPr kumimoji="1" lang="en-US" altLang="ja-JP" sz="1600" b="0" dirty="0" smtClean="0">
                <a:solidFill>
                  <a:srgbClr val="C00000"/>
                </a:solidFill>
                <a:latin typeface="メイリオ" panose="020B0604030504040204" pitchFamily="50" charset="-128"/>
                <a:ea typeface="メイリオ" panose="020B0604030504040204" pitchFamily="50" charset="-128"/>
              </a:rPr>
              <a:t>3</a:t>
            </a:r>
            <a:r>
              <a:rPr kumimoji="1" lang="ja-JP" altLang="en-US" sz="1600" b="0" dirty="0" smtClean="0">
                <a:solidFill>
                  <a:srgbClr val="C00000"/>
                </a:solidFill>
                <a:latin typeface="メイリオ" panose="020B0604030504040204" pitchFamily="50" charset="-128"/>
                <a:ea typeface="メイリオ" panose="020B0604030504040204" pitchFamily="50" charset="-128"/>
              </a:rPr>
              <a:t>月時点の内容のため、今後、変更となる場合</a:t>
            </a:r>
            <a:r>
              <a:rPr kumimoji="1" lang="ja-JP" altLang="en-US" sz="1600" b="0" dirty="0">
                <a:solidFill>
                  <a:srgbClr val="C00000"/>
                </a:solidFill>
                <a:latin typeface="メイリオ" panose="020B0604030504040204" pitchFamily="50" charset="-128"/>
                <a:ea typeface="メイリオ" panose="020B0604030504040204" pitchFamily="50" charset="-128"/>
              </a:rPr>
              <a:t>も</a:t>
            </a:r>
            <a:r>
              <a:rPr kumimoji="1" lang="ja-JP" altLang="en-US" sz="1600" b="0" dirty="0" smtClean="0">
                <a:solidFill>
                  <a:srgbClr val="C00000"/>
                </a:solidFill>
                <a:latin typeface="メイリオ" panose="020B0604030504040204" pitchFamily="50" charset="-128"/>
                <a:ea typeface="メイリオ" panose="020B0604030504040204" pitchFamily="50" charset="-128"/>
              </a:rPr>
              <a:t>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smtClean="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４</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352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1115568" y="548640"/>
            <a:ext cx="10168128" cy="1179576"/>
          </a:xfrm>
          <a:prstGeom prst="rect">
            <a:avLst/>
          </a:prstGeom>
        </p:spPr>
        <p:txBody>
          <a:bodyPr lIns="109728" tIns="109728" rIns="109728" bIns="91440" anchor="ctr">
            <a:norm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b="1" dirty="0">
                <a:latin typeface="メイリオ" panose="020B0604030504040204" pitchFamily="50" charset="-128"/>
                <a:ea typeface="メイリオ" panose="020B0604030504040204" pitchFamily="50" charset="-128"/>
              </a:rPr>
              <a:t>講座</a:t>
            </a:r>
            <a:r>
              <a:rPr lang="ja-JP" altLang="en-US" b="1" dirty="0" smtClean="0">
                <a:latin typeface="メイリオ" panose="020B0604030504040204" pitchFamily="50" charset="-128"/>
                <a:ea typeface="メイリオ" panose="020B0604030504040204" pitchFamily="50" charset="-128"/>
              </a:rPr>
              <a:t>内容</a:t>
            </a:r>
            <a:r>
              <a:rPr lang="en-US" altLang="ja-JP" b="1" dirty="0" smtClean="0">
                <a:latin typeface="メイリオ" panose="020B0604030504040204" pitchFamily="50" charset="-128"/>
                <a:ea typeface="メイリオ" panose="020B0604030504040204" pitchFamily="50" charset="-128"/>
              </a:rPr>
              <a:t>(2)</a:t>
            </a:r>
            <a:r>
              <a:rPr lang="ja-JP" altLang="en-US" b="1" dirty="0" smtClean="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スマホの基本と</a:t>
            </a:r>
            <a:r>
              <a:rPr lang="en-US" altLang="ja-JP" b="1" dirty="0" smtClean="0">
                <a:latin typeface="メイリオ" panose="020B0604030504040204" pitchFamily="50" charset="-128"/>
                <a:ea typeface="メイリオ" panose="020B0604030504040204" pitchFamily="50" charset="-128"/>
              </a:rPr>
              <a:t>LINE</a:t>
            </a:r>
            <a:r>
              <a:rPr lang="ja-JP" altLang="en-US" b="1" dirty="0" smtClean="0">
                <a:latin typeface="メイリオ" panose="020B0604030504040204" pitchFamily="50" charset="-128"/>
                <a:ea typeface="メイリオ" panose="020B0604030504040204" pitchFamily="50" charset="-128"/>
              </a:rPr>
              <a:t>」</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966747810"/>
              </p:ext>
            </p:extLst>
          </p:nvPr>
        </p:nvGraphicFramePr>
        <p:xfrm>
          <a:off x="570720" y="2040273"/>
          <a:ext cx="11257827" cy="330768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smtClean="0">
                          <a:solidFill>
                            <a:schemeClr val="tx1"/>
                          </a:solidFill>
                        </a:rPr>
                        <a:t>項目</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solidFill>
                            <a:schemeClr val="tx1"/>
                          </a:solidFill>
                        </a:rPr>
                        <a:t>内容</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solidFill>
                            <a:schemeClr val="tx1"/>
                          </a:solidFill>
                        </a:rPr>
                        <a:t>備考</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432000">
                <a:tc>
                  <a:txBody>
                    <a:bodyPr/>
                    <a:lstStyle/>
                    <a:p>
                      <a:pPr algn="ctr"/>
                      <a:r>
                        <a:rPr kumimoji="1" lang="ja-JP" altLang="en-US" sz="1800" dirty="0" smtClean="0">
                          <a:solidFill>
                            <a:schemeClr val="tx1"/>
                          </a:solidFill>
                        </a:rPr>
                        <a:t>主な対象者</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・スマホ初心者の方</a:t>
                      </a:r>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smtClean="0">
                          <a:solidFill>
                            <a:schemeClr val="tx1"/>
                          </a:solidFill>
                        </a:rPr>
                        <a:t>所要時間</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a:t>
                      </a:r>
                      <a:r>
                        <a:rPr kumimoji="1" lang="en-US" altLang="ja-JP" sz="1800" dirty="0" smtClean="0">
                          <a:solidFill>
                            <a:schemeClr val="tx1"/>
                          </a:solidFill>
                        </a:rPr>
                        <a:t>120</a:t>
                      </a:r>
                      <a:r>
                        <a:rPr kumimoji="1" lang="ja-JP" altLang="en-US" sz="1800" dirty="0" smtClean="0">
                          <a:solidFill>
                            <a:schemeClr val="tx1"/>
                          </a:solidFill>
                        </a:rPr>
                        <a:t>分（休憩</a:t>
                      </a:r>
                      <a:r>
                        <a:rPr kumimoji="1" lang="en-US" altLang="ja-JP" sz="1800" dirty="0" smtClean="0">
                          <a:solidFill>
                            <a:schemeClr val="tx1"/>
                          </a:solidFill>
                        </a:rPr>
                        <a:t>10</a:t>
                      </a:r>
                      <a:r>
                        <a:rPr kumimoji="1" lang="ja-JP" altLang="en-US" sz="1800" dirty="0" smtClean="0">
                          <a:solidFill>
                            <a:schemeClr val="tx1"/>
                          </a:solidFill>
                        </a:rPr>
                        <a:t>分）</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a:t>
                      </a:r>
                      <a:r>
                        <a:rPr kumimoji="1" lang="en-US" altLang="ja-JP" sz="1800" dirty="0" smtClean="0">
                          <a:solidFill>
                            <a:schemeClr val="tx1"/>
                          </a:solidFill>
                        </a:rPr>
                        <a:t>1</a:t>
                      </a:r>
                      <a:r>
                        <a:rPr kumimoji="1" lang="ja-JP" altLang="en-US" sz="1800" dirty="0" smtClean="0">
                          <a:solidFill>
                            <a:schemeClr val="tx1"/>
                          </a:solidFill>
                        </a:rPr>
                        <a:t>時間前会場入り</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smtClean="0">
                          <a:solidFill>
                            <a:schemeClr val="tx1"/>
                          </a:solidFill>
                        </a:rPr>
                        <a:t>実施内容</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ア）ガイダンス・座学：</a:t>
                      </a:r>
                      <a:r>
                        <a:rPr kumimoji="1" lang="en-US" altLang="ja-JP" sz="1800" dirty="0" smtClean="0">
                          <a:solidFill>
                            <a:schemeClr val="tx1"/>
                          </a:solidFill>
                        </a:rPr>
                        <a:t>15</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イ）マップの使い方　：</a:t>
                      </a:r>
                      <a:r>
                        <a:rPr kumimoji="1" lang="en-US" altLang="ja-JP" sz="1800" dirty="0" smtClean="0">
                          <a:solidFill>
                            <a:schemeClr val="tx1"/>
                          </a:solidFill>
                        </a:rPr>
                        <a:t>20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ウ）カメラの使い方　：</a:t>
                      </a:r>
                      <a:r>
                        <a:rPr kumimoji="1" lang="en-US" altLang="ja-JP" sz="1800" dirty="0" smtClean="0">
                          <a:solidFill>
                            <a:schemeClr val="tx1"/>
                          </a:solidFill>
                        </a:rPr>
                        <a:t>20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エ）ＬＩＮＥの基本　：</a:t>
                      </a:r>
                      <a:r>
                        <a:rPr kumimoji="1" lang="en-US" altLang="ja-JP" sz="1800" dirty="0" smtClean="0">
                          <a:solidFill>
                            <a:schemeClr val="tx1"/>
                          </a:solidFill>
                        </a:rPr>
                        <a:t>20</a:t>
                      </a:r>
                      <a:r>
                        <a:rPr kumimoji="1" lang="ja-JP" altLang="en-US" sz="1800" dirty="0" smtClean="0">
                          <a:solidFill>
                            <a:schemeClr val="tx1"/>
                          </a:solidFill>
                        </a:rPr>
                        <a:t>分（文字入力、トーク等）</a:t>
                      </a:r>
                      <a:endParaRPr kumimoji="1" lang="en-US" altLang="ja-JP" sz="1800" dirty="0" smtClean="0">
                        <a:solidFill>
                          <a:schemeClr val="tx1"/>
                        </a:solidFill>
                      </a:endParaRPr>
                    </a:p>
                    <a:p>
                      <a:pPr algn="l"/>
                      <a:r>
                        <a:rPr kumimoji="1" lang="ja-JP" altLang="en-US" sz="1800" dirty="0" smtClean="0">
                          <a:solidFill>
                            <a:schemeClr val="tx1"/>
                          </a:solidFill>
                        </a:rPr>
                        <a:t>オ）音声アシスタント：</a:t>
                      </a:r>
                      <a:r>
                        <a:rPr kumimoji="1" lang="en-US" altLang="ja-JP" sz="1800" dirty="0" smtClean="0">
                          <a:solidFill>
                            <a:schemeClr val="tx1"/>
                          </a:solidFill>
                        </a:rPr>
                        <a:t>10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カ）個別相談　　　　：</a:t>
                      </a:r>
                      <a:r>
                        <a:rPr kumimoji="1" lang="en-US" altLang="ja-JP" sz="1800" dirty="0" smtClean="0">
                          <a:solidFill>
                            <a:schemeClr val="tx1"/>
                          </a:solidFill>
                        </a:rPr>
                        <a:t>20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キ）アンケート・閉会：  </a:t>
                      </a:r>
                      <a:r>
                        <a:rPr kumimoji="1" lang="en-US" altLang="ja-JP" sz="1800" dirty="0" smtClean="0">
                          <a:solidFill>
                            <a:schemeClr val="tx1"/>
                          </a:solidFill>
                        </a:rPr>
                        <a:t>5</a:t>
                      </a:r>
                      <a:r>
                        <a:rPr kumimoji="1" lang="ja-JP" altLang="en-US" sz="1800" dirty="0" smtClean="0">
                          <a:solidFill>
                            <a:schemeClr val="tx1"/>
                          </a:solidFill>
                        </a:rPr>
                        <a:t>分</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・時間調整可能</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8"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smtClean="0">
                <a:solidFill>
                  <a:srgbClr val="C00000"/>
                </a:solidFill>
                <a:latin typeface="メイリオ" panose="020B0604030504040204" pitchFamily="50" charset="-128"/>
                <a:ea typeface="メイリオ" panose="020B0604030504040204" pitchFamily="50" charset="-128"/>
              </a:rPr>
              <a:t>※</a:t>
            </a:r>
            <a:r>
              <a:rPr kumimoji="1" lang="ja-JP" altLang="en-US" sz="1600" b="0" dirty="0" smtClean="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smtClean="0">
                <a:solidFill>
                  <a:srgbClr val="C00000"/>
                </a:solidFill>
                <a:latin typeface="メイリオ" panose="020B0604030504040204" pitchFamily="50" charset="-128"/>
                <a:ea typeface="メイリオ" panose="020B0604030504040204" pitchFamily="50" charset="-128"/>
              </a:rPr>
              <a:t>6</a:t>
            </a:r>
            <a:r>
              <a:rPr kumimoji="1" lang="ja-JP" altLang="en-US" sz="1600" b="0" dirty="0" smtClean="0">
                <a:solidFill>
                  <a:srgbClr val="C00000"/>
                </a:solidFill>
                <a:latin typeface="メイリオ" panose="020B0604030504040204" pitchFamily="50" charset="-128"/>
                <a:ea typeface="メイリオ" panose="020B0604030504040204" pitchFamily="50" charset="-128"/>
              </a:rPr>
              <a:t>年</a:t>
            </a:r>
            <a:r>
              <a:rPr kumimoji="1" lang="en-US" altLang="ja-JP" sz="1600" b="0" dirty="0" smtClean="0">
                <a:solidFill>
                  <a:srgbClr val="C00000"/>
                </a:solidFill>
                <a:latin typeface="メイリオ" panose="020B0604030504040204" pitchFamily="50" charset="-128"/>
                <a:ea typeface="メイリオ" panose="020B0604030504040204" pitchFamily="50" charset="-128"/>
              </a:rPr>
              <a:t>3</a:t>
            </a:r>
            <a:r>
              <a:rPr kumimoji="1" lang="ja-JP" altLang="en-US" sz="1600" b="0" dirty="0" smtClean="0">
                <a:solidFill>
                  <a:srgbClr val="C00000"/>
                </a:solidFill>
                <a:latin typeface="メイリオ" panose="020B0604030504040204" pitchFamily="50" charset="-128"/>
                <a:ea typeface="メイリオ" panose="020B0604030504040204" pitchFamily="50" charset="-128"/>
              </a:rPr>
              <a:t>月時点の内容のため、今後、変更となる場合</a:t>
            </a:r>
            <a:r>
              <a:rPr kumimoji="1" lang="ja-JP" altLang="en-US" sz="1600" b="0" dirty="0">
                <a:solidFill>
                  <a:srgbClr val="C00000"/>
                </a:solidFill>
                <a:latin typeface="メイリオ" panose="020B0604030504040204" pitchFamily="50" charset="-128"/>
                <a:ea typeface="メイリオ" panose="020B0604030504040204" pitchFamily="50" charset="-128"/>
              </a:rPr>
              <a:t>も</a:t>
            </a:r>
            <a:r>
              <a:rPr kumimoji="1" lang="ja-JP" altLang="en-US" sz="1600" b="0" dirty="0" smtClean="0">
                <a:solidFill>
                  <a:srgbClr val="C00000"/>
                </a:solidFill>
                <a:latin typeface="メイリオ" panose="020B0604030504040204" pitchFamily="50" charset="-128"/>
                <a:ea typeface="メイリオ" panose="020B0604030504040204" pitchFamily="50" charset="-128"/>
              </a:rPr>
              <a:t>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smtClean="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５</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1058645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1115568" y="548640"/>
            <a:ext cx="10168128" cy="1179576"/>
          </a:xfrm>
          <a:prstGeom prst="rect">
            <a:avLst/>
          </a:prstGeom>
        </p:spPr>
        <p:txBody>
          <a:bodyPr lIns="109728" tIns="109728" rIns="109728" bIns="91440" anchor="ctr">
            <a:norm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b="1" dirty="0">
                <a:latin typeface="メイリオ" panose="020B0604030504040204" pitchFamily="50" charset="-128"/>
                <a:ea typeface="メイリオ" panose="020B0604030504040204" pitchFamily="50" charset="-128"/>
              </a:rPr>
              <a:t>講座</a:t>
            </a:r>
            <a:r>
              <a:rPr lang="ja-JP" altLang="en-US" b="1" dirty="0" smtClean="0">
                <a:latin typeface="メイリオ" panose="020B0604030504040204" pitchFamily="50" charset="-128"/>
                <a:ea typeface="メイリオ" panose="020B0604030504040204" pitchFamily="50" charset="-128"/>
              </a:rPr>
              <a:t>内容</a:t>
            </a:r>
            <a:r>
              <a:rPr lang="en-US" altLang="ja-JP" b="1" dirty="0" smtClean="0">
                <a:latin typeface="メイリオ" panose="020B0604030504040204" pitchFamily="50" charset="-128"/>
                <a:ea typeface="メイリオ" panose="020B0604030504040204" pitchFamily="50" charset="-128"/>
              </a:rPr>
              <a:t>(3)</a:t>
            </a:r>
            <a:r>
              <a:rPr lang="ja-JP" altLang="en-US" b="1" dirty="0" smtClean="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スマホの基本</a:t>
            </a:r>
            <a:r>
              <a:rPr lang="ja-JP" altLang="en-US" b="1" dirty="0" smtClean="0">
                <a:latin typeface="メイリオ" panose="020B0604030504040204" pitchFamily="50" charset="-128"/>
                <a:ea typeface="メイリオ" panose="020B0604030504040204" pitchFamily="50" charset="-128"/>
              </a:rPr>
              <a:t>と</a:t>
            </a:r>
            <a:r>
              <a:rPr lang="ja-JP" altLang="en-US" b="1" dirty="0">
                <a:latin typeface="メイリオ" panose="020B0604030504040204" pitchFamily="50" charset="-128"/>
                <a:ea typeface="メイリオ" panose="020B0604030504040204" pitchFamily="50" charset="-128"/>
              </a:rPr>
              <a:t>防災</a:t>
            </a:r>
            <a:r>
              <a:rPr lang="ja-JP" altLang="en-US" b="1" dirty="0" smtClean="0">
                <a:latin typeface="メイリオ" panose="020B0604030504040204" pitchFamily="50" charset="-128"/>
                <a:ea typeface="メイリオ" panose="020B0604030504040204" pitchFamily="50" charset="-128"/>
              </a:rPr>
              <a:t>」</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871090665"/>
              </p:ext>
            </p:extLst>
          </p:nvPr>
        </p:nvGraphicFramePr>
        <p:xfrm>
          <a:off x="570720" y="2040273"/>
          <a:ext cx="11257827" cy="330768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smtClean="0">
                          <a:solidFill>
                            <a:schemeClr val="tx1"/>
                          </a:solidFill>
                        </a:rPr>
                        <a:t>項目</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solidFill>
                            <a:schemeClr val="tx1"/>
                          </a:solidFill>
                        </a:rPr>
                        <a:t>内容</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solidFill>
                            <a:schemeClr val="tx1"/>
                          </a:solidFill>
                        </a:rPr>
                        <a:t>備考</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432000">
                <a:tc>
                  <a:txBody>
                    <a:bodyPr/>
                    <a:lstStyle/>
                    <a:p>
                      <a:pPr algn="ctr"/>
                      <a:r>
                        <a:rPr kumimoji="1" lang="ja-JP" altLang="en-US" sz="1800" dirty="0" smtClean="0">
                          <a:solidFill>
                            <a:schemeClr val="tx1"/>
                          </a:solidFill>
                        </a:rPr>
                        <a:t>主な対象者</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・スマホ初心者の方</a:t>
                      </a:r>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smtClean="0">
                          <a:solidFill>
                            <a:schemeClr val="tx1"/>
                          </a:solidFill>
                        </a:rPr>
                        <a:t>所要時間</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a:t>
                      </a:r>
                      <a:r>
                        <a:rPr kumimoji="1" lang="en-US" altLang="ja-JP" sz="1800" dirty="0" smtClean="0">
                          <a:solidFill>
                            <a:schemeClr val="tx1"/>
                          </a:solidFill>
                        </a:rPr>
                        <a:t>120</a:t>
                      </a:r>
                      <a:r>
                        <a:rPr kumimoji="1" lang="ja-JP" altLang="en-US" sz="1800" dirty="0" smtClean="0">
                          <a:solidFill>
                            <a:schemeClr val="tx1"/>
                          </a:solidFill>
                        </a:rPr>
                        <a:t>分（休憩</a:t>
                      </a:r>
                      <a:r>
                        <a:rPr kumimoji="1" lang="en-US" altLang="ja-JP" sz="1800" dirty="0" smtClean="0">
                          <a:solidFill>
                            <a:schemeClr val="tx1"/>
                          </a:solidFill>
                        </a:rPr>
                        <a:t>10</a:t>
                      </a:r>
                      <a:r>
                        <a:rPr kumimoji="1" lang="ja-JP" altLang="en-US" sz="1800" dirty="0" smtClean="0">
                          <a:solidFill>
                            <a:schemeClr val="tx1"/>
                          </a:solidFill>
                        </a:rPr>
                        <a:t>分）</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a:t>
                      </a:r>
                      <a:r>
                        <a:rPr kumimoji="1" lang="en-US" altLang="ja-JP" sz="1800" dirty="0" smtClean="0">
                          <a:solidFill>
                            <a:schemeClr val="tx1"/>
                          </a:solidFill>
                        </a:rPr>
                        <a:t>1</a:t>
                      </a:r>
                      <a:r>
                        <a:rPr kumimoji="1" lang="ja-JP" altLang="en-US" sz="1800" dirty="0" smtClean="0">
                          <a:solidFill>
                            <a:schemeClr val="tx1"/>
                          </a:solidFill>
                        </a:rPr>
                        <a:t>時間前会場入り</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smtClean="0">
                          <a:solidFill>
                            <a:schemeClr val="tx1"/>
                          </a:solidFill>
                        </a:rPr>
                        <a:t>実施内容</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ア）ガイダンス・座学：</a:t>
                      </a:r>
                      <a:r>
                        <a:rPr kumimoji="1" lang="en-US" altLang="ja-JP" sz="1800" dirty="0" smtClean="0">
                          <a:solidFill>
                            <a:schemeClr val="tx1"/>
                          </a:solidFill>
                        </a:rPr>
                        <a:t>15</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イ）マップの使い方　：</a:t>
                      </a:r>
                      <a:r>
                        <a:rPr kumimoji="1" lang="en-US" altLang="ja-JP" sz="1800" dirty="0" smtClean="0">
                          <a:solidFill>
                            <a:schemeClr val="tx1"/>
                          </a:solidFill>
                        </a:rPr>
                        <a:t>20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ウ）カメラの使い方　：</a:t>
                      </a:r>
                      <a:r>
                        <a:rPr kumimoji="1" lang="en-US" altLang="ja-JP" sz="1800" dirty="0" smtClean="0">
                          <a:solidFill>
                            <a:schemeClr val="tx1"/>
                          </a:solidFill>
                        </a:rPr>
                        <a:t>20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エ）スマホで防災　　：</a:t>
                      </a:r>
                      <a:r>
                        <a:rPr kumimoji="1" lang="en-US" altLang="ja-JP" sz="1800" dirty="0" smtClean="0">
                          <a:solidFill>
                            <a:schemeClr val="tx1"/>
                          </a:solidFill>
                        </a:rPr>
                        <a:t>20</a:t>
                      </a:r>
                      <a:r>
                        <a:rPr kumimoji="1" lang="ja-JP" altLang="en-US" sz="1800" dirty="0" smtClean="0">
                          <a:solidFill>
                            <a:schemeClr val="tx1"/>
                          </a:solidFill>
                        </a:rPr>
                        <a:t>分（各種防災アプリ体験等）</a:t>
                      </a:r>
                      <a:endParaRPr kumimoji="1" lang="en-US" altLang="ja-JP" sz="1800" dirty="0" smtClean="0">
                        <a:solidFill>
                          <a:schemeClr val="tx1"/>
                        </a:solidFill>
                      </a:endParaRPr>
                    </a:p>
                    <a:p>
                      <a:pPr algn="l"/>
                      <a:r>
                        <a:rPr kumimoji="1" lang="ja-JP" altLang="en-US" sz="1800" dirty="0" smtClean="0">
                          <a:solidFill>
                            <a:schemeClr val="tx1"/>
                          </a:solidFill>
                        </a:rPr>
                        <a:t>オ）音声アシスタント：</a:t>
                      </a:r>
                      <a:r>
                        <a:rPr kumimoji="1" lang="en-US" altLang="ja-JP" sz="1800" dirty="0" smtClean="0">
                          <a:solidFill>
                            <a:schemeClr val="tx1"/>
                          </a:solidFill>
                        </a:rPr>
                        <a:t>10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カ）個別相談　　　　：</a:t>
                      </a:r>
                      <a:r>
                        <a:rPr kumimoji="1" lang="en-US" altLang="ja-JP" sz="1800" dirty="0" smtClean="0">
                          <a:solidFill>
                            <a:schemeClr val="tx1"/>
                          </a:solidFill>
                        </a:rPr>
                        <a:t>20</a:t>
                      </a:r>
                      <a:r>
                        <a:rPr kumimoji="1" lang="ja-JP" altLang="en-US" sz="1800" dirty="0" smtClean="0">
                          <a:solidFill>
                            <a:schemeClr val="tx1"/>
                          </a:solidFill>
                        </a:rPr>
                        <a:t>分</a:t>
                      </a:r>
                      <a:endParaRPr kumimoji="1" lang="en-US" altLang="ja-JP" sz="1800" dirty="0" smtClean="0">
                        <a:solidFill>
                          <a:schemeClr val="tx1"/>
                        </a:solidFill>
                      </a:endParaRPr>
                    </a:p>
                    <a:p>
                      <a:pPr algn="l"/>
                      <a:r>
                        <a:rPr kumimoji="1" lang="ja-JP" altLang="en-US" sz="1800" dirty="0" smtClean="0">
                          <a:solidFill>
                            <a:schemeClr val="tx1"/>
                          </a:solidFill>
                        </a:rPr>
                        <a:t>キ）アンケート・閉会：  </a:t>
                      </a:r>
                      <a:r>
                        <a:rPr kumimoji="1" lang="en-US" altLang="ja-JP" sz="1800" dirty="0" smtClean="0">
                          <a:solidFill>
                            <a:schemeClr val="tx1"/>
                          </a:solidFill>
                        </a:rPr>
                        <a:t>5</a:t>
                      </a:r>
                      <a:r>
                        <a:rPr kumimoji="1" lang="ja-JP" altLang="en-US" sz="1800" dirty="0" smtClean="0">
                          <a:solidFill>
                            <a:schemeClr val="tx1"/>
                          </a:solidFill>
                        </a:rPr>
                        <a:t>分</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solidFill>
                            <a:schemeClr val="tx1"/>
                          </a:solidFill>
                        </a:rPr>
                        <a:t>・時間調整可能</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8"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smtClean="0">
                <a:solidFill>
                  <a:srgbClr val="C00000"/>
                </a:solidFill>
                <a:latin typeface="メイリオ" panose="020B0604030504040204" pitchFamily="50" charset="-128"/>
                <a:ea typeface="メイリオ" panose="020B0604030504040204" pitchFamily="50" charset="-128"/>
              </a:rPr>
              <a:t>※</a:t>
            </a:r>
            <a:r>
              <a:rPr kumimoji="1" lang="ja-JP" altLang="en-US" sz="1600" b="0" dirty="0" smtClean="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smtClean="0">
                <a:solidFill>
                  <a:srgbClr val="C00000"/>
                </a:solidFill>
                <a:latin typeface="メイリオ" panose="020B0604030504040204" pitchFamily="50" charset="-128"/>
                <a:ea typeface="メイリオ" panose="020B0604030504040204" pitchFamily="50" charset="-128"/>
              </a:rPr>
              <a:t>6</a:t>
            </a:r>
            <a:r>
              <a:rPr kumimoji="1" lang="ja-JP" altLang="en-US" sz="1600" b="0" dirty="0" smtClean="0">
                <a:solidFill>
                  <a:srgbClr val="C00000"/>
                </a:solidFill>
                <a:latin typeface="メイリオ" panose="020B0604030504040204" pitchFamily="50" charset="-128"/>
                <a:ea typeface="メイリオ" panose="020B0604030504040204" pitchFamily="50" charset="-128"/>
              </a:rPr>
              <a:t>年</a:t>
            </a:r>
            <a:r>
              <a:rPr kumimoji="1" lang="en-US" altLang="ja-JP" sz="1600" b="0" dirty="0" smtClean="0">
                <a:solidFill>
                  <a:srgbClr val="C00000"/>
                </a:solidFill>
                <a:latin typeface="メイリオ" panose="020B0604030504040204" pitchFamily="50" charset="-128"/>
                <a:ea typeface="メイリオ" panose="020B0604030504040204" pitchFamily="50" charset="-128"/>
              </a:rPr>
              <a:t>3</a:t>
            </a:r>
            <a:r>
              <a:rPr kumimoji="1" lang="ja-JP" altLang="en-US" sz="1600" b="0" dirty="0" smtClean="0">
                <a:solidFill>
                  <a:srgbClr val="C00000"/>
                </a:solidFill>
                <a:latin typeface="メイリオ" panose="020B0604030504040204" pitchFamily="50" charset="-128"/>
                <a:ea typeface="メイリオ" panose="020B0604030504040204" pitchFamily="50" charset="-128"/>
              </a:rPr>
              <a:t>月時点の内容のため、今後、変更となる場合</a:t>
            </a:r>
            <a:r>
              <a:rPr kumimoji="1" lang="ja-JP" altLang="en-US" sz="1600" b="0" dirty="0">
                <a:solidFill>
                  <a:srgbClr val="C00000"/>
                </a:solidFill>
                <a:latin typeface="メイリオ" panose="020B0604030504040204" pitchFamily="50" charset="-128"/>
                <a:ea typeface="メイリオ" panose="020B0604030504040204" pitchFamily="50" charset="-128"/>
              </a:rPr>
              <a:t>も</a:t>
            </a:r>
            <a:r>
              <a:rPr kumimoji="1" lang="ja-JP" altLang="en-US" sz="1600" b="0" dirty="0" smtClean="0">
                <a:solidFill>
                  <a:srgbClr val="C00000"/>
                </a:solidFill>
                <a:latin typeface="メイリオ" panose="020B0604030504040204" pitchFamily="50" charset="-128"/>
                <a:ea typeface="メイリオ" panose="020B0604030504040204" pitchFamily="50" charset="-128"/>
              </a:rPr>
              <a:t>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smtClean="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５</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3424662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D46E62-088E-4AB0-AD44-0873F636AB4C}"/>
              </a:ext>
            </a:extLst>
          </p:cNvPr>
          <p:cNvSpPr>
            <a:spLocks noGrp="1"/>
          </p:cNvSpPr>
          <p:nvPr>
            <p:ph type="title"/>
          </p:nvPr>
        </p:nvSpPr>
        <p:spPr/>
        <p:txBody>
          <a:bodyPr>
            <a:normAutofit/>
          </a:bodyPr>
          <a:lstStyle/>
          <a:p>
            <a:r>
              <a:rPr kumimoji="1" lang="ja-JP" altLang="en-US" b="1" dirty="0" smtClean="0">
                <a:latin typeface="メイリオ" panose="020B0604030504040204" pitchFamily="50" charset="-128"/>
                <a:ea typeface="メイリオ" panose="020B0604030504040204" pitchFamily="50" charset="-128"/>
              </a:rPr>
              <a:t>事業実施団体等に対応いただく内容</a:t>
            </a:r>
            <a:endParaRPr kumimoji="1" lang="ja-JP" altLang="en-US"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73CE955C-9F59-45F0-9DF9-213B9C49468D}"/>
              </a:ext>
            </a:extLst>
          </p:cNvPr>
          <p:cNvSpPr>
            <a:spLocks noGrp="1"/>
          </p:cNvSpPr>
          <p:nvPr>
            <p:ph idx="1"/>
          </p:nvPr>
        </p:nvSpPr>
        <p:spPr>
          <a:xfrm>
            <a:off x="570719" y="2040273"/>
            <a:ext cx="11201400" cy="3511441"/>
          </a:xfrm>
        </p:spPr>
        <p:txBody>
          <a:bodyPr/>
          <a:lstStyle/>
          <a:p>
            <a:pPr marL="355600" indent="-355600">
              <a:lnSpc>
                <a:spcPct val="10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実施計画</a:t>
            </a:r>
            <a:r>
              <a:rPr kumimoji="1" lang="ja-JP" altLang="en-US" sz="2000" dirty="0" smtClean="0">
                <a:latin typeface="メイリオ" panose="020B0604030504040204" pitchFamily="50" charset="-128"/>
                <a:ea typeface="メイリオ" panose="020B0604030504040204" pitchFamily="50" charset="-128"/>
              </a:rPr>
              <a:t>案等の作成</a:t>
            </a:r>
            <a:endParaRPr kumimoji="1" lang="en-US" altLang="ja-JP" sz="2000" dirty="0" smtClean="0">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ja-JP" altLang="en-US" sz="2000" dirty="0" smtClean="0">
                <a:latin typeface="メイリオ" panose="020B0604030504040204" pitchFamily="50" charset="-128"/>
                <a:ea typeface="メイリオ" panose="020B0604030504040204" pitchFamily="50" charset="-128"/>
              </a:rPr>
              <a:t>　⇒開催日、回数</a:t>
            </a:r>
            <a:r>
              <a:rPr kumimoji="1" lang="ja-JP" altLang="en-US" sz="2000" dirty="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定員</a:t>
            </a:r>
            <a:r>
              <a:rPr kumimoji="1" lang="ja-JP" altLang="en-US" sz="2000" dirty="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講座</a:t>
            </a:r>
            <a:r>
              <a:rPr kumimoji="1" lang="ja-JP" altLang="en-US" sz="2000" dirty="0">
                <a:latin typeface="メイリオ" panose="020B0604030504040204" pitchFamily="50" charset="-128"/>
                <a:ea typeface="メイリオ" panose="020B0604030504040204" pitchFamily="50" charset="-128"/>
              </a:rPr>
              <a:t>内容</a:t>
            </a:r>
            <a:r>
              <a:rPr kumimoji="1" lang="ja-JP" altLang="en-US" sz="2000" dirty="0" smtClean="0">
                <a:latin typeface="メイリオ" panose="020B0604030504040204" pitchFamily="50" charset="-128"/>
                <a:ea typeface="メイリオ" panose="020B0604030504040204" pitchFamily="50" charset="-128"/>
              </a:rPr>
              <a:t>など</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smtClean="0">
                <a:latin typeface="メイリオ" panose="020B0604030504040204" pitchFamily="50" charset="-128"/>
                <a:ea typeface="メイリオ" panose="020B0604030504040204" pitchFamily="50" charset="-128"/>
              </a:rPr>
              <a:t>広報・申込受付</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smtClean="0">
                <a:latin typeface="メイリオ" panose="020B0604030504040204" pitchFamily="50" charset="-128"/>
                <a:ea typeface="メイリオ" panose="020B0604030504040204" pitchFamily="50" charset="-128"/>
              </a:rPr>
              <a:t>会場選定・確保</a:t>
            </a:r>
            <a:endParaRPr kumimoji="1" lang="en-US" altLang="ja-JP" sz="2000" dirty="0" smtClean="0">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ja-JP" altLang="en-US" sz="2000" dirty="0" smtClean="0">
                <a:latin typeface="メイリオ" panose="020B0604030504040204" pitchFamily="50" charset="-128"/>
                <a:ea typeface="メイリオ" panose="020B0604030504040204" pitchFamily="50" charset="-128"/>
              </a:rPr>
              <a:t>　⇒仙台市内のみ派遣可能（例：市民センター、会議室、</a:t>
            </a:r>
            <a:r>
              <a:rPr kumimoji="1" lang="ja-JP" altLang="en-US" sz="2000" dirty="0">
                <a:latin typeface="メイリオ" panose="020B0604030504040204" pitchFamily="50" charset="-128"/>
                <a:ea typeface="メイリオ" panose="020B0604030504040204" pitchFamily="50" charset="-128"/>
              </a:rPr>
              <a:t>集会所など）</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参加者</a:t>
            </a:r>
            <a:r>
              <a:rPr kumimoji="1" lang="ja-JP" altLang="en-US" sz="2000" dirty="0" smtClean="0">
                <a:latin typeface="メイリオ" panose="020B0604030504040204" pitchFamily="50" charset="-128"/>
                <a:ea typeface="メイリオ" panose="020B0604030504040204" pitchFamily="50" charset="-128"/>
              </a:rPr>
              <a:t>選定</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参加者への事前案内</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当日運営（設営・参加者受付・撤収</a:t>
            </a:r>
            <a:r>
              <a:rPr kumimoji="1" lang="ja-JP" altLang="en-US" sz="2000" dirty="0" smtClean="0">
                <a:latin typeface="メイリオ" panose="020B0604030504040204" pitchFamily="50" charset="-128"/>
                <a:ea typeface="メイリオ" panose="020B0604030504040204" pitchFamily="50" charset="-128"/>
              </a:rPr>
              <a:t>など</a:t>
            </a:r>
            <a:r>
              <a:rPr kumimoji="1" lang="ja-JP" altLang="en-US" sz="2000" dirty="0">
                <a:latin typeface="メイリオ" panose="020B0604030504040204" pitchFamily="50" charset="-128"/>
                <a:ea typeface="メイリオ" panose="020B0604030504040204" pitchFamily="50" charset="-128"/>
              </a:rPr>
              <a:t>）</a:t>
            </a:r>
            <a:endParaRPr kumimoji="1" lang="en-US" altLang="ja-JP" sz="2000" dirty="0">
              <a:latin typeface="メイリオ" panose="020B0604030504040204" pitchFamily="50" charset="-128"/>
              <a:ea typeface="メイリオ" panose="020B0604030504040204" pitchFamily="50" charset="-128"/>
            </a:endParaRPr>
          </a:p>
        </p:txBody>
      </p:sp>
      <p:sp>
        <p:nvSpPr>
          <p:cNvPr id="5" name="コンテンツ プレースホルダー 2">
            <a:extLst>
              <a:ext uri="{FF2B5EF4-FFF2-40B4-BE49-F238E27FC236}">
                <a16:creationId xmlns:a16="http://schemas.microsoft.com/office/drawing/2014/main" id="{341B6A3C-D351-42F1-AE36-37207042D22A}"/>
              </a:ext>
            </a:extLst>
          </p:cNvPr>
          <p:cNvSpPr txBox="1">
            <a:spLocks/>
          </p:cNvSpPr>
          <p:nvPr/>
        </p:nvSpPr>
        <p:spPr>
          <a:xfrm>
            <a:off x="570719" y="5754914"/>
            <a:ext cx="11257826" cy="1103086"/>
          </a:xfrm>
          <a:prstGeom prst="rect">
            <a:avLst/>
          </a:prstGeom>
        </p:spPr>
        <p:txBody>
          <a:bodyPr lIns="109728" tIns="109728" rIns="109728" bIns="91440" anchor="b"/>
          <a:lst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kumimoji="1" lang="en-US" altLang="ja-JP" sz="1600" dirty="0" smtClean="0">
                <a:solidFill>
                  <a:srgbClr val="C00000"/>
                </a:solidFill>
                <a:latin typeface="メイリオ" panose="020B0604030504040204" pitchFamily="50" charset="-128"/>
                <a:ea typeface="メイリオ" panose="020B0604030504040204" pitchFamily="50" charset="-128"/>
              </a:rPr>
              <a:t>※</a:t>
            </a:r>
            <a:r>
              <a:rPr kumimoji="1" lang="ja-JP" altLang="en-US" sz="1600" dirty="0" smtClean="0">
                <a:solidFill>
                  <a:srgbClr val="C00000"/>
                </a:solidFill>
                <a:latin typeface="メイリオ" panose="020B0604030504040204" pitchFamily="50" charset="-128"/>
                <a:ea typeface="メイリオ" panose="020B0604030504040204" pitchFamily="50" charset="-128"/>
              </a:rPr>
              <a:t>上記を検討のうえ、まちのデジタル推進課</a:t>
            </a:r>
            <a:r>
              <a:rPr lang="ja-JP" altLang="en-US" sz="1600" dirty="0" smtClean="0">
                <a:solidFill>
                  <a:srgbClr val="C00000"/>
                </a:solidFill>
                <a:latin typeface="メイリオ" panose="020B0604030504040204" pitchFamily="50" charset="-128"/>
                <a:ea typeface="メイリオ" panose="020B0604030504040204" pitchFamily="50" charset="-128"/>
              </a:rPr>
              <a:t>へご相談</a:t>
            </a:r>
            <a:r>
              <a:rPr kumimoji="1" lang="ja-JP" altLang="en-US" sz="1600" dirty="0" smtClean="0">
                <a:solidFill>
                  <a:srgbClr val="C00000"/>
                </a:solidFill>
                <a:latin typeface="メイリオ" panose="020B0604030504040204" pitchFamily="50" charset="-128"/>
                <a:ea typeface="メイリオ" panose="020B0604030504040204" pitchFamily="50" charset="-128"/>
              </a:rPr>
              <a:t>ください。</a:t>
            </a:r>
            <a:endParaRPr kumimoji="1" lang="en-US" altLang="ja-JP" sz="1600" dirty="0" smtClean="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en-US" altLang="ja-JP" sz="1600" dirty="0" smtClean="0">
                <a:solidFill>
                  <a:srgbClr val="C00000"/>
                </a:solidFill>
                <a:latin typeface="メイリオ" panose="020B0604030504040204" pitchFamily="50" charset="-128"/>
                <a:ea typeface="メイリオ" panose="020B0604030504040204" pitchFamily="50" charset="-128"/>
              </a:rPr>
              <a:t>※</a:t>
            </a:r>
            <a:r>
              <a:rPr kumimoji="1" lang="ja-JP" altLang="en-US" sz="1600" dirty="0" smtClean="0">
                <a:solidFill>
                  <a:srgbClr val="C00000"/>
                </a:solidFill>
                <a:latin typeface="メイリオ" panose="020B0604030504040204" pitchFamily="50" charset="-128"/>
                <a:ea typeface="メイリオ" panose="020B0604030504040204" pitchFamily="50" charset="-128"/>
              </a:rPr>
              <a:t>場合によっては対応不要な項目もありますので、各自</a:t>
            </a:r>
            <a:r>
              <a:rPr lang="ja-JP" altLang="en-US" sz="1600" dirty="0" smtClean="0">
                <a:solidFill>
                  <a:srgbClr val="C00000"/>
                </a:solidFill>
                <a:latin typeface="メイリオ" panose="020B0604030504040204" pitchFamily="50" charset="-128"/>
                <a:ea typeface="メイリオ" panose="020B0604030504040204" pitchFamily="50" charset="-128"/>
              </a:rPr>
              <a:t>でご判断いただいて差し支えございません</a:t>
            </a:r>
            <a:r>
              <a:rPr kumimoji="1" lang="ja-JP" altLang="en-US" sz="1600" dirty="0" smtClean="0">
                <a:solidFill>
                  <a:srgbClr val="C00000"/>
                </a:solidFill>
                <a:latin typeface="メイリオ" panose="020B0604030504040204" pitchFamily="50" charset="-128"/>
                <a:ea typeface="メイリオ" panose="020B0604030504040204" pitchFamily="50" charset="-128"/>
              </a:rPr>
              <a:t>。</a:t>
            </a:r>
            <a:endParaRPr kumimoji="1" lang="en-US" altLang="ja-JP" sz="1600" dirty="0" smtClean="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en-US" altLang="ja-JP" sz="1600" dirty="0">
                <a:solidFill>
                  <a:srgbClr val="C00000"/>
                </a:solidFill>
                <a:latin typeface="メイリオ" panose="020B0604030504040204" pitchFamily="50" charset="-128"/>
                <a:ea typeface="メイリオ" panose="020B0604030504040204" pitchFamily="50" charset="-128"/>
              </a:rPr>
              <a:t>※</a:t>
            </a:r>
            <a:r>
              <a:rPr lang="ja-JP" altLang="en-US" sz="1600" dirty="0" smtClean="0">
                <a:solidFill>
                  <a:srgbClr val="C00000"/>
                </a:solidFill>
                <a:latin typeface="メイリオ" panose="020B0604030504040204" pitchFamily="50" charset="-128"/>
                <a:ea typeface="メイリオ" panose="020B0604030504040204" pitchFamily="50" charset="-128"/>
              </a:rPr>
              <a:t>開催</a:t>
            </a:r>
            <a:r>
              <a:rPr lang="ja-JP" altLang="en-US" sz="1600" dirty="0">
                <a:solidFill>
                  <a:srgbClr val="C00000"/>
                </a:solidFill>
                <a:latin typeface="メイリオ" panose="020B0604030504040204" pitchFamily="50" charset="-128"/>
                <a:ea typeface="メイリオ" panose="020B0604030504040204" pitchFamily="50" charset="-128"/>
              </a:rPr>
              <a:t>に</a:t>
            </a:r>
            <a:r>
              <a:rPr lang="ja-JP" altLang="en-US" sz="1600" dirty="0" smtClean="0">
                <a:solidFill>
                  <a:srgbClr val="C00000"/>
                </a:solidFill>
                <a:latin typeface="メイリオ" panose="020B0604030504040204" pitchFamily="50" charset="-128"/>
                <a:ea typeface="メイリオ" panose="020B0604030504040204" pitchFamily="50" charset="-128"/>
              </a:rPr>
              <a:t>関して、ご不明</a:t>
            </a:r>
            <a:r>
              <a:rPr lang="ja-JP" altLang="en-US" sz="1600" dirty="0">
                <a:solidFill>
                  <a:srgbClr val="C00000"/>
                </a:solidFill>
                <a:latin typeface="メイリオ" panose="020B0604030504040204" pitchFamily="50" charset="-128"/>
                <a:ea typeface="メイリオ" panose="020B0604030504040204" pitchFamily="50" charset="-128"/>
              </a:rPr>
              <a:t>な点はまちのデジタル</a:t>
            </a:r>
            <a:r>
              <a:rPr lang="ja-JP" altLang="en-US" sz="1600" dirty="0" smtClean="0">
                <a:solidFill>
                  <a:srgbClr val="C00000"/>
                </a:solidFill>
                <a:latin typeface="メイリオ" panose="020B0604030504040204" pitchFamily="50" charset="-128"/>
                <a:ea typeface="メイリオ" panose="020B0604030504040204" pitchFamily="50" charset="-128"/>
              </a:rPr>
              <a:t>推進課へお問い合わせ</a:t>
            </a:r>
            <a:r>
              <a:rPr lang="ja-JP" altLang="en-US" sz="1600" dirty="0">
                <a:solidFill>
                  <a:srgbClr val="C00000"/>
                </a:solidFill>
                <a:latin typeface="メイリオ" panose="020B0604030504040204" pitchFamily="50" charset="-128"/>
                <a:ea typeface="メイリオ" panose="020B0604030504040204" pitchFamily="50" charset="-128"/>
              </a:rPr>
              <a:t>ください。</a:t>
            </a: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6172" y="4273897"/>
            <a:ext cx="1729128" cy="1536454"/>
          </a:xfrm>
          <a:prstGeom prst="rect">
            <a:avLst/>
          </a:prstGeom>
        </p:spPr>
      </p:pic>
      <p:sp>
        <p:nvSpPr>
          <p:cNvPr id="7"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smtClean="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６</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168512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2D38EB-9DEF-4003-BDD1-D1B24B88E6D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実施までの</a:t>
            </a:r>
            <a:r>
              <a:rPr kumimoji="1" lang="ja-JP" altLang="en-US" b="1" dirty="0" smtClean="0">
                <a:latin typeface="メイリオ" panose="020B0604030504040204" pitchFamily="50" charset="-128"/>
                <a:ea typeface="メイリオ" panose="020B0604030504040204" pitchFamily="50" charset="-128"/>
              </a:rPr>
              <a:t>流れ</a:t>
            </a:r>
            <a:r>
              <a:rPr kumimoji="1" lang="en-US" altLang="ja-JP" b="1" dirty="0" smtClean="0">
                <a:latin typeface="メイリオ" panose="020B0604030504040204" pitchFamily="50" charset="-128"/>
                <a:ea typeface="メイリオ" panose="020B0604030504040204" pitchFamily="50" charset="-128"/>
              </a:rPr>
              <a:t>(1)</a:t>
            </a:r>
            <a:r>
              <a:rPr kumimoji="1" lang="ja-JP" altLang="en-US" b="1" dirty="0" smtClean="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～実施日決定まで）</a:t>
            </a:r>
          </a:p>
        </p:txBody>
      </p:sp>
      <p:graphicFrame>
        <p:nvGraphicFramePr>
          <p:cNvPr id="33" name="表 32"/>
          <p:cNvGraphicFramePr>
            <a:graphicFrameLocks noGrp="1"/>
          </p:cNvGraphicFramePr>
          <p:nvPr>
            <p:extLst>
              <p:ext uri="{D42A27DB-BD31-4B8C-83A1-F6EECF244321}">
                <p14:modId xmlns:p14="http://schemas.microsoft.com/office/powerpoint/2010/main" val="1166649729"/>
              </p:ext>
            </p:extLst>
          </p:nvPr>
        </p:nvGraphicFramePr>
        <p:xfrm>
          <a:off x="547632" y="2062045"/>
          <a:ext cx="11304000" cy="4480560"/>
        </p:xfrm>
        <a:graphic>
          <a:graphicData uri="http://schemas.openxmlformats.org/drawingml/2006/table">
            <a:tbl>
              <a:tblPr firstRow="1" bandRow="1">
                <a:tableStyleId>{5C22544A-7EE6-4342-B048-85BDC9FD1C3A}</a:tableStyleId>
              </a:tblPr>
              <a:tblGrid>
                <a:gridCol w="3528000">
                  <a:extLst>
                    <a:ext uri="{9D8B030D-6E8A-4147-A177-3AD203B41FA5}">
                      <a16:colId xmlns:a16="http://schemas.microsoft.com/office/drawing/2014/main" val="3530260973"/>
                    </a:ext>
                  </a:extLst>
                </a:gridCol>
                <a:gridCol w="360000">
                  <a:extLst>
                    <a:ext uri="{9D8B030D-6E8A-4147-A177-3AD203B41FA5}">
                      <a16:colId xmlns:a16="http://schemas.microsoft.com/office/drawing/2014/main" val="2485626901"/>
                    </a:ext>
                  </a:extLst>
                </a:gridCol>
                <a:gridCol w="3528000">
                  <a:extLst>
                    <a:ext uri="{9D8B030D-6E8A-4147-A177-3AD203B41FA5}">
                      <a16:colId xmlns:a16="http://schemas.microsoft.com/office/drawing/2014/main" val="3711207824"/>
                    </a:ext>
                  </a:extLst>
                </a:gridCol>
                <a:gridCol w="360000">
                  <a:extLst>
                    <a:ext uri="{9D8B030D-6E8A-4147-A177-3AD203B41FA5}">
                      <a16:colId xmlns:a16="http://schemas.microsoft.com/office/drawing/2014/main" val="2136303050"/>
                    </a:ext>
                  </a:extLst>
                </a:gridCol>
                <a:gridCol w="3528000">
                  <a:extLst>
                    <a:ext uri="{9D8B030D-6E8A-4147-A177-3AD203B41FA5}">
                      <a16:colId xmlns:a16="http://schemas.microsoft.com/office/drawing/2014/main" val="449290056"/>
                    </a:ext>
                  </a:extLst>
                </a:gridCol>
              </a:tblGrid>
              <a:tr h="432000">
                <a:tc>
                  <a:txBody>
                    <a:bodyPr/>
                    <a:lstStyle/>
                    <a:p>
                      <a:pPr algn="ctr"/>
                      <a:r>
                        <a:rPr kumimoji="1" lang="ja-JP" altLang="en-US" sz="1800" dirty="0" smtClean="0">
                          <a:solidFill>
                            <a:schemeClr val="tx1"/>
                          </a:solidFill>
                        </a:rPr>
                        <a:t>事業実施団体等</a:t>
                      </a:r>
                      <a:endParaRPr kumimoji="1" lang="en-US" altLang="ja-JP" sz="1800" dirty="0" smtClean="0">
                        <a:solidFill>
                          <a:schemeClr val="tx1"/>
                        </a:solidFill>
                      </a:endParaRPr>
                    </a:p>
                    <a:p>
                      <a:pPr algn="ctr"/>
                      <a:r>
                        <a:rPr kumimoji="1" lang="ja-JP" altLang="en-US" sz="1800" dirty="0" smtClean="0">
                          <a:solidFill>
                            <a:schemeClr val="tx1"/>
                          </a:solidFill>
                        </a:rPr>
                        <a:t>（庁内各課含む）</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smtClean="0">
                          <a:solidFill>
                            <a:schemeClr val="tx1"/>
                          </a:solidFill>
                        </a:rPr>
                        <a:t>仙台市</a:t>
                      </a:r>
                      <a:endParaRPr kumimoji="1" lang="en-US" altLang="ja-JP" sz="1800" dirty="0" smtClean="0">
                        <a:solidFill>
                          <a:schemeClr val="tx1"/>
                        </a:solidFill>
                      </a:endParaRPr>
                    </a:p>
                    <a:p>
                      <a:pPr algn="ctr"/>
                      <a:r>
                        <a:rPr kumimoji="1" lang="ja-JP" altLang="en-US" sz="1800" dirty="0" smtClean="0">
                          <a:solidFill>
                            <a:schemeClr val="tx1"/>
                          </a:solidFill>
                        </a:rPr>
                        <a:t>（まちのデジタル推進課）</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smtClean="0">
                          <a:solidFill>
                            <a:schemeClr val="tx1"/>
                          </a:solidFill>
                        </a:rPr>
                        <a:t>ソフトバンク株式会社</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640080">
                <a:tc>
                  <a:txBody>
                    <a:bodyPr/>
                    <a:lstStyle/>
                    <a:p>
                      <a:pPr algn="l"/>
                      <a:r>
                        <a:rPr kumimoji="1" lang="ja-JP" altLang="en-US" sz="1800" dirty="0" smtClean="0">
                          <a:solidFill>
                            <a:schemeClr val="tx1"/>
                          </a:solidFill>
                        </a:rPr>
                        <a:t>①まちのデジタル推進課へ相談</a:t>
                      </a:r>
                      <a:endParaRPr kumimoji="1" lang="en-US" altLang="ja-JP" sz="1800" dirty="0" smtClean="0">
                        <a:solidFill>
                          <a:schemeClr val="tx1"/>
                        </a:solidFill>
                      </a:endParaRPr>
                    </a:p>
                    <a:p>
                      <a:pPr algn="l"/>
                      <a:r>
                        <a:rPr kumimoji="1" lang="en-US" altLang="ja-JP" sz="1200" dirty="0" smtClean="0">
                          <a:solidFill>
                            <a:srgbClr val="C00000"/>
                          </a:solidFill>
                        </a:rPr>
                        <a:t>※</a:t>
                      </a:r>
                      <a:r>
                        <a:rPr kumimoji="1" lang="ja-JP" altLang="en-US" sz="1200" dirty="0" smtClean="0">
                          <a:solidFill>
                            <a:srgbClr val="C00000"/>
                          </a:solidFill>
                        </a:rPr>
                        <a:t>団体名・日時</a:t>
                      </a:r>
                      <a:r>
                        <a:rPr kumimoji="1" lang="ja-JP" altLang="en-US" sz="1200" dirty="0" smtClean="0">
                          <a:solidFill>
                            <a:srgbClr val="C00000"/>
                          </a:solidFill>
                        </a:rPr>
                        <a:t>・会場・定員・講座内容を伝達</a:t>
                      </a:r>
                      <a:endParaRPr kumimoji="1" lang="ja-JP" altLang="en-US" sz="12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en-US" altLang="ja-JP" sz="20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②実施内容の確認</a:t>
                      </a:r>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20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640080">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③ソフトバンクへ</a:t>
                      </a:r>
                      <a:r>
                        <a:rPr kumimoji="1" lang="ja-JP" altLang="en-US" sz="1800" dirty="0" smtClean="0">
                          <a:solidFill>
                            <a:schemeClr val="tx1"/>
                          </a:solidFill>
                        </a:rPr>
                        <a:t>確認</a:t>
                      </a:r>
                      <a:endParaRPr kumimoji="1" lang="en-US" altLang="ja-JP" sz="18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rgbClr val="C00000"/>
                          </a:solidFill>
                        </a:rPr>
                        <a:t>※</a:t>
                      </a:r>
                      <a:r>
                        <a:rPr kumimoji="1" lang="ja-JP" altLang="en-US" sz="1400" dirty="0" smtClean="0">
                          <a:solidFill>
                            <a:srgbClr val="C00000"/>
                          </a:solidFill>
                        </a:rPr>
                        <a:t>相談内容を伝達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④実施日の確認・講師手配</a:t>
                      </a:r>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640080">
                <a:tc>
                  <a:txBody>
                    <a:bodyPr/>
                    <a:lstStyle/>
                    <a:p>
                      <a:pPr algn="l"/>
                      <a:r>
                        <a:rPr kumimoji="1" lang="en-US" altLang="ja-JP" sz="1800" dirty="0" smtClean="0">
                          <a:solidFill>
                            <a:schemeClr val="tx1"/>
                          </a:solidFill>
                        </a:rPr>
                        <a:t>※</a:t>
                      </a:r>
                      <a:r>
                        <a:rPr kumimoji="1" lang="ja-JP" altLang="en-US" sz="1800" dirty="0" smtClean="0">
                          <a:solidFill>
                            <a:schemeClr val="tx1"/>
                          </a:solidFill>
                        </a:rPr>
                        <a:t>必要に応じて実施日調整</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800" dirty="0" smtClean="0">
                          <a:solidFill>
                            <a:schemeClr val="tx1"/>
                          </a:solidFill>
                        </a:rPr>
                        <a:t>※</a:t>
                      </a:r>
                      <a:r>
                        <a:rPr kumimoji="1" lang="ja-JP" altLang="en-US" sz="1800" dirty="0" smtClean="0">
                          <a:solidFill>
                            <a:schemeClr val="tx1"/>
                          </a:solidFill>
                        </a:rPr>
                        <a:t>必要に応じて実施日ﾋｱﾘﾝｸﾞ</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800" dirty="0" smtClean="0">
                          <a:solidFill>
                            <a:schemeClr val="tx1"/>
                          </a:solidFill>
                        </a:rPr>
                        <a:t>※</a:t>
                      </a:r>
                      <a:r>
                        <a:rPr kumimoji="1" lang="ja-JP" altLang="en-US" sz="1800" dirty="0" smtClean="0">
                          <a:solidFill>
                            <a:schemeClr val="tx1"/>
                          </a:solidFill>
                        </a:rPr>
                        <a:t>必要に応じて実施日調整依頼</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r h="640080">
                <a:tc>
                  <a:txBody>
                    <a:bodyPr/>
                    <a:lstStyle/>
                    <a:p>
                      <a:pPr algn="l"/>
                      <a:r>
                        <a:rPr kumimoji="1" lang="ja-JP" altLang="en-US" sz="1800" dirty="0" smtClean="0">
                          <a:solidFill>
                            <a:schemeClr val="tx1"/>
                          </a:solidFill>
                        </a:rPr>
                        <a:t>⑦ソフトバンク担当者様の把握</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⑥ソフトバンク担当者様を紹介</a:t>
                      </a:r>
                      <a:endParaRPr kumimoji="1" lang="en-US" altLang="ja-JP" sz="1800" dirty="0" smtClean="0">
                        <a:solidFill>
                          <a:schemeClr val="tx1"/>
                        </a:solidFill>
                      </a:endParaRPr>
                    </a:p>
                    <a:p>
                      <a:pPr algn="l"/>
                      <a:r>
                        <a:rPr kumimoji="1" lang="en-US" altLang="ja-JP" sz="1800" dirty="0" smtClean="0">
                          <a:solidFill>
                            <a:schemeClr val="tx1"/>
                          </a:solidFill>
                        </a:rPr>
                        <a:t>※</a:t>
                      </a:r>
                      <a:r>
                        <a:rPr kumimoji="1" lang="ja-JP" altLang="en-US" sz="1800" dirty="0" smtClean="0">
                          <a:solidFill>
                            <a:schemeClr val="tx1"/>
                          </a:solidFill>
                        </a:rPr>
                        <a:t>⑧で申請する内容を伝達</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⑤対応可否の回答</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820129"/>
                  </a:ext>
                </a:extLst>
              </a:tr>
              <a:tr h="640080">
                <a:tc>
                  <a:txBody>
                    <a:bodyPr/>
                    <a:lstStyle/>
                    <a:p>
                      <a:pPr algn="l"/>
                      <a:r>
                        <a:rPr kumimoji="1" lang="ja-JP" altLang="en-US" sz="1800" dirty="0" smtClean="0">
                          <a:solidFill>
                            <a:schemeClr val="tx1"/>
                          </a:solidFill>
                        </a:rPr>
                        <a:t>⑧ソフトバンク担当者様へ申請</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smtClean="0">
                          <a:solidFill>
                            <a:schemeClr val="tx1"/>
                          </a:solidFill>
                        </a:rPr>
                        <a:t>（電子メールの場合は共有）</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⑨申請内容の確認</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055195"/>
                  </a:ext>
                </a:extLst>
              </a:tr>
              <a:tr h="640080">
                <a:tc>
                  <a:txBody>
                    <a:bodyPr/>
                    <a:lstStyle/>
                    <a:p>
                      <a:pPr algn="ctr"/>
                      <a:r>
                        <a:rPr kumimoji="1" lang="ja-JP" altLang="en-US" sz="1800" dirty="0" smtClean="0">
                          <a:solidFill>
                            <a:schemeClr val="tx1"/>
                          </a:solidFill>
                        </a:rPr>
                        <a:t>（申請手続き完了）</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solidFill>
                            <a:schemeClr val="tx1"/>
                          </a:solidFill>
                        </a:rPr>
                        <a:t>（電子メールの場合は共有）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⑩受付完了メール（又は電話）</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1087307"/>
                  </a:ext>
                </a:extLst>
              </a:tr>
            </a:tbl>
          </a:graphicData>
        </a:graphic>
      </p:graphicFrame>
      <p:sp>
        <p:nvSpPr>
          <p:cNvPr id="4"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smtClean="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７</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955015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2D38EB-9DEF-4003-BDD1-D1B24B88E6D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実施までの</a:t>
            </a:r>
            <a:r>
              <a:rPr kumimoji="1" lang="ja-JP" altLang="en-US" b="1" dirty="0" smtClean="0">
                <a:latin typeface="メイリオ" panose="020B0604030504040204" pitchFamily="50" charset="-128"/>
                <a:ea typeface="メイリオ" panose="020B0604030504040204" pitchFamily="50" charset="-128"/>
              </a:rPr>
              <a:t>流れ</a:t>
            </a:r>
            <a:r>
              <a:rPr kumimoji="1" lang="en-US" altLang="ja-JP" b="1" dirty="0" smtClean="0">
                <a:latin typeface="メイリオ" panose="020B0604030504040204" pitchFamily="50" charset="-128"/>
                <a:ea typeface="メイリオ" panose="020B0604030504040204" pitchFamily="50" charset="-128"/>
              </a:rPr>
              <a:t>(2)</a:t>
            </a:r>
            <a:r>
              <a:rPr kumimoji="1" lang="ja-JP" altLang="en-US" b="1" dirty="0" smtClean="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～実施</a:t>
            </a:r>
            <a:r>
              <a:rPr kumimoji="1" lang="ja-JP" altLang="en-US" b="1" dirty="0" smtClean="0">
                <a:latin typeface="メイリオ" panose="020B0604030504040204" pitchFamily="50" charset="-128"/>
                <a:ea typeface="メイリオ" panose="020B0604030504040204" pitchFamily="50" charset="-128"/>
              </a:rPr>
              <a:t>日前日まで</a:t>
            </a:r>
            <a:r>
              <a:rPr kumimoji="1" lang="ja-JP" altLang="en-US" b="1" dirty="0">
                <a:latin typeface="メイリオ" panose="020B0604030504040204" pitchFamily="50" charset="-128"/>
                <a:ea typeface="メイリオ" panose="020B0604030504040204" pitchFamily="50" charset="-128"/>
              </a:rPr>
              <a:t>）</a:t>
            </a:r>
          </a:p>
        </p:txBody>
      </p:sp>
      <p:graphicFrame>
        <p:nvGraphicFramePr>
          <p:cNvPr id="33" name="表 32"/>
          <p:cNvGraphicFramePr>
            <a:graphicFrameLocks noGrp="1"/>
          </p:cNvGraphicFramePr>
          <p:nvPr>
            <p:extLst>
              <p:ext uri="{D42A27DB-BD31-4B8C-83A1-F6EECF244321}">
                <p14:modId xmlns:p14="http://schemas.microsoft.com/office/powerpoint/2010/main" val="214344212"/>
              </p:ext>
            </p:extLst>
          </p:nvPr>
        </p:nvGraphicFramePr>
        <p:xfrm>
          <a:off x="548948" y="2061605"/>
          <a:ext cx="11304000" cy="4389120"/>
        </p:xfrm>
        <a:graphic>
          <a:graphicData uri="http://schemas.openxmlformats.org/drawingml/2006/table">
            <a:tbl>
              <a:tblPr firstRow="1" bandRow="1">
                <a:tableStyleId>{5C22544A-7EE6-4342-B048-85BDC9FD1C3A}</a:tableStyleId>
              </a:tblPr>
              <a:tblGrid>
                <a:gridCol w="3528000">
                  <a:extLst>
                    <a:ext uri="{9D8B030D-6E8A-4147-A177-3AD203B41FA5}">
                      <a16:colId xmlns:a16="http://schemas.microsoft.com/office/drawing/2014/main" val="3530260973"/>
                    </a:ext>
                  </a:extLst>
                </a:gridCol>
                <a:gridCol w="360000">
                  <a:extLst>
                    <a:ext uri="{9D8B030D-6E8A-4147-A177-3AD203B41FA5}">
                      <a16:colId xmlns:a16="http://schemas.microsoft.com/office/drawing/2014/main" val="2485626901"/>
                    </a:ext>
                  </a:extLst>
                </a:gridCol>
                <a:gridCol w="3528000">
                  <a:extLst>
                    <a:ext uri="{9D8B030D-6E8A-4147-A177-3AD203B41FA5}">
                      <a16:colId xmlns:a16="http://schemas.microsoft.com/office/drawing/2014/main" val="3711207824"/>
                    </a:ext>
                  </a:extLst>
                </a:gridCol>
                <a:gridCol w="360000">
                  <a:extLst>
                    <a:ext uri="{9D8B030D-6E8A-4147-A177-3AD203B41FA5}">
                      <a16:colId xmlns:a16="http://schemas.microsoft.com/office/drawing/2014/main" val="2136303050"/>
                    </a:ext>
                  </a:extLst>
                </a:gridCol>
                <a:gridCol w="3528000">
                  <a:extLst>
                    <a:ext uri="{9D8B030D-6E8A-4147-A177-3AD203B41FA5}">
                      <a16:colId xmlns:a16="http://schemas.microsoft.com/office/drawing/2014/main" val="449290056"/>
                    </a:ext>
                  </a:extLst>
                </a:gridCol>
              </a:tblGrid>
              <a:tr h="432000">
                <a:tc>
                  <a:txBody>
                    <a:bodyPr/>
                    <a:lstStyle/>
                    <a:p>
                      <a:pPr algn="ctr"/>
                      <a:r>
                        <a:rPr kumimoji="1" lang="ja-JP" altLang="en-US" sz="1800" dirty="0" smtClean="0">
                          <a:solidFill>
                            <a:schemeClr val="tx1"/>
                          </a:solidFill>
                        </a:rPr>
                        <a:t>事業実施団体等</a:t>
                      </a:r>
                      <a:endParaRPr kumimoji="1" lang="en-US" altLang="ja-JP" sz="1800" dirty="0" smtClean="0">
                        <a:solidFill>
                          <a:schemeClr val="tx1"/>
                        </a:solidFill>
                      </a:endParaRPr>
                    </a:p>
                    <a:p>
                      <a:pPr algn="ctr"/>
                      <a:r>
                        <a:rPr kumimoji="1" lang="ja-JP" altLang="en-US" sz="1800" dirty="0" smtClean="0">
                          <a:solidFill>
                            <a:schemeClr val="tx1"/>
                          </a:solidFill>
                        </a:rPr>
                        <a:t>（庁内各課含む）</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smtClean="0">
                          <a:solidFill>
                            <a:schemeClr val="tx1"/>
                          </a:solidFill>
                        </a:rPr>
                        <a:t>仙台市</a:t>
                      </a:r>
                      <a:endParaRPr kumimoji="1" lang="en-US" altLang="ja-JP" sz="1800" dirty="0" smtClean="0">
                        <a:solidFill>
                          <a:schemeClr val="tx1"/>
                        </a:solidFill>
                      </a:endParaRPr>
                    </a:p>
                    <a:p>
                      <a:pPr algn="ctr"/>
                      <a:r>
                        <a:rPr kumimoji="1" lang="ja-JP" altLang="en-US" sz="1800" dirty="0" smtClean="0">
                          <a:solidFill>
                            <a:schemeClr val="tx1"/>
                          </a:solidFill>
                        </a:rPr>
                        <a:t>（まちのデジタル推進課）</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smtClean="0">
                          <a:solidFill>
                            <a:schemeClr val="tx1"/>
                          </a:solidFill>
                        </a:rPr>
                        <a:t>ソフトバンク株式会社</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640080">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en-US" altLang="ja-JP" sz="20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en-US" altLang="ja-JP" sz="20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①物品借用依頼・調整等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640080">
                <a:tc>
                  <a:txBody>
                    <a:bodyPr/>
                    <a:lstStyle/>
                    <a:p>
                      <a:pPr algn="l"/>
                      <a:r>
                        <a:rPr kumimoji="1" lang="ja-JP" altLang="en-US" sz="1800" dirty="0" smtClean="0">
                          <a:solidFill>
                            <a:schemeClr val="tx1"/>
                          </a:solidFill>
                        </a:rPr>
                        <a:t>②物品貸出確認・調整等</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640080">
                <a:tc>
                  <a:txBody>
                    <a:bodyPr/>
                    <a:lstStyle/>
                    <a:p>
                      <a:pPr algn="l"/>
                      <a:r>
                        <a:rPr kumimoji="1" lang="ja-JP" altLang="en-US" sz="1800" dirty="0" smtClean="0">
                          <a:solidFill>
                            <a:schemeClr val="tx1"/>
                          </a:solidFill>
                        </a:rPr>
                        <a:t>③以下は必要に応じて準備</a:t>
                      </a:r>
                      <a:endParaRPr kumimoji="1" lang="en-US" altLang="ja-JP" sz="1800" dirty="0" smtClean="0">
                        <a:solidFill>
                          <a:schemeClr val="tx1"/>
                        </a:solidFill>
                      </a:endParaRPr>
                    </a:p>
                    <a:p>
                      <a:pPr algn="l"/>
                      <a:r>
                        <a:rPr kumimoji="1" lang="ja-JP" altLang="en-US" sz="1800" dirty="0" smtClean="0">
                          <a:solidFill>
                            <a:schemeClr val="tx1"/>
                          </a:solidFill>
                        </a:rPr>
                        <a:t>・会場確保・広報・申込受付</a:t>
                      </a:r>
                    </a:p>
                    <a:p>
                      <a:pPr algn="l"/>
                      <a:r>
                        <a:rPr kumimoji="1" lang="ja-JP" altLang="en-US" sz="1800" dirty="0" smtClean="0">
                          <a:solidFill>
                            <a:schemeClr val="tx1"/>
                          </a:solidFill>
                        </a:rPr>
                        <a:t>・参加者選定・参加者案内通知</a:t>
                      </a:r>
                    </a:p>
                    <a:p>
                      <a:pPr algn="l"/>
                      <a:r>
                        <a:rPr kumimoji="1" lang="ja-JP" altLang="en-US" sz="1800" dirty="0" smtClean="0">
                          <a:solidFill>
                            <a:schemeClr val="tx1"/>
                          </a:solidFill>
                        </a:rPr>
                        <a:t>・当日運営準備　　　　　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r h="640080">
                <a:tc>
                  <a:txBody>
                    <a:bodyPr/>
                    <a:lstStyle/>
                    <a:p>
                      <a:pPr algn="l"/>
                      <a:r>
                        <a:rPr kumimoji="1" lang="ja-JP" altLang="en-US" sz="1800" dirty="0" smtClean="0">
                          <a:solidFill>
                            <a:schemeClr val="tx1"/>
                          </a:solidFill>
                        </a:rPr>
                        <a:t>④参加者数の報告</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⑤参加者数の把握</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820129"/>
                  </a:ext>
                </a:extLst>
              </a:tr>
              <a:tr h="640080">
                <a:tc>
                  <a:txBody>
                    <a:bodyPr/>
                    <a:lstStyle/>
                    <a:p>
                      <a:pPr algn="l"/>
                      <a:r>
                        <a:rPr kumimoji="1" lang="ja-JP" altLang="en-US" sz="1800" dirty="0" smtClean="0">
                          <a:solidFill>
                            <a:schemeClr val="tx1"/>
                          </a:solidFill>
                        </a:rPr>
                        <a:t>⑦派遣講師の把握</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smtClean="0">
                          <a:solidFill>
                            <a:schemeClr val="tx1"/>
                          </a:solidFill>
                        </a:rPr>
                        <a:t>←</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smtClean="0">
                          <a:solidFill>
                            <a:schemeClr val="tx1"/>
                          </a:solidFill>
                        </a:rPr>
                        <a:t>⑥講師派遣調整完了・報告</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055195"/>
                  </a:ext>
                </a:extLst>
              </a:tr>
            </a:tbl>
          </a:graphicData>
        </a:graphic>
      </p:graphicFrame>
      <p:sp>
        <p:nvSpPr>
          <p:cNvPr id="3" name="角丸四角形 2"/>
          <p:cNvSpPr/>
          <p:nvPr/>
        </p:nvSpPr>
        <p:spPr>
          <a:xfrm>
            <a:off x="4579258" y="2800818"/>
            <a:ext cx="3243942" cy="3577771"/>
          </a:xfrm>
          <a:prstGeom prst="roundRect">
            <a:avLst>
              <a:gd name="adj" fmla="val 5481"/>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rgbClr val="C00000"/>
                </a:solidFill>
              </a:rPr>
              <a:t>※</a:t>
            </a:r>
            <a:r>
              <a:rPr kumimoji="1" lang="ja-JP" altLang="en-US" dirty="0" smtClean="0">
                <a:solidFill>
                  <a:srgbClr val="C00000"/>
                </a:solidFill>
              </a:rPr>
              <a:t>本市は情報把握のみ</a:t>
            </a:r>
            <a:endParaRPr kumimoji="1" lang="en-US" altLang="ja-JP" dirty="0" smtClean="0">
              <a:solidFill>
                <a:srgbClr val="C00000"/>
              </a:solidFill>
            </a:endParaRPr>
          </a:p>
          <a:p>
            <a:r>
              <a:rPr lang="en-US" altLang="ja-JP" dirty="0" smtClean="0">
                <a:solidFill>
                  <a:srgbClr val="C00000"/>
                </a:solidFill>
              </a:rPr>
              <a:t>※</a:t>
            </a:r>
            <a:r>
              <a:rPr lang="ja-JP" altLang="en-US" dirty="0" smtClean="0">
                <a:solidFill>
                  <a:srgbClr val="C00000"/>
                </a:solidFill>
              </a:rPr>
              <a:t>事業実施団体等とソフトバンク様にて直接調整行う</a:t>
            </a:r>
            <a:endParaRPr lang="en-US" altLang="ja-JP" dirty="0" smtClean="0">
              <a:solidFill>
                <a:srgbClr val="C00000"/>
              </a:solidFill>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smtClean="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８</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1418774163"/>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Meiryo"/>
        <a:ea typeface=""/>
        <a:cs typeface=""/>
      </a:majorFont>
      <a:minorFont>
        <a:latin typeface="Meiry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37146</TotalTime>
  <Words>1539</Words>
  <Application>Microsoft Office PowerPoint</Application>
  <PresentationFormat>ワイド画面</PresentationFormat>
  <Paragraphs>215</Paragraphs>
  <Slides>11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11</vt:i4>
      </vt:variant>
    </vt:vector>
  </HeadingPairs>
  <TitlesOfParts>
    <vt:vector size="23" baseType="lpstr">
      <vt:lpstr>Lucida Grande</vt:lpstr>
      <vt:lpstr>M PLUS 1p</vt:lpstr>
      <vt:lpstr>Meiryo UI</vt:lpstr>
      <vt:lpstr>ＭＳ Ｐゴシック</vt:lpstr>
      <vt:lpstr>Meiryo</vt:lpstr>
      <vt:lpstr>Meiryo</vt:lpstr>
      <vt:lpstr>游ゴシック</vt:lpstr>
      <vt:lpstr>Arial</vt:lpstr>
      <vt:lpstr>Calibri</vt:lpstr>
      <vt:lpstr>Century Gothic</vt:lpstr>
      <vt:lpstr>Wingdings</vt:lpstr>
      <vt:lpstr>AccentBoxVTI</vt:lpstr>
      <vt:lpstr>PowerPoint プレゼンテーション</vt:lpstr>
      <vt:lpstr>スマホ教室講師派遣サービスとは</vt:lpstr>
      <vt:lpstr>提供サービスの基本情報</vt:lpstr>
      <vt:lpstr>PowerPoint プレゼンテーション</vt:lpstr>
      <vt:lpstr>PowerPoint プレゼンテーション</vt:lpstr>
      <vt:lpstr>PowerPoint プレゼンテーション</vt:lpstr>
      <vt:lpstr>事業実施団体等に対応いただく内容</vt:lpstr>
      <vt:lpstr>実施までの流れ(1)（～実施日決定まで）</vt:lpstr>
      <vt:lpstr>実施までの流れ(2)（～実施日前日まで）</vt:lpstr>
      <vt:lpstr>実施までの流れ(3)（実施日当日～）</vt:lpstr>
      <vt:lpstr>その他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須藤　幸輝</dc:creator>
  <cp:lastModifiedBy>木村　瞳</cp:lastModifiedBy>
  <cp:revision>80</cp:revision>
  <cp:lastPrinted>2023-08-10T11:32:12Z</cp:lastPrinted>
  <dcterms:created xsi:type="dcterms:W3CDTF">2015-12-18T00:58:37Z</dcterms:created>
  <dcterms:modified xsi:type="dcterms:W3CDTF">2024-06-06T05:43:17Z</dcterms:modified>
</cp:coreProperties>
</file>