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9" r:id="rId1"/>
  </p:sldMasterIdLst>
  <p:notesMasterIdLst>
    <p:notesMasterId r:id="rId16"/>
  </p:notesMasterIdLst>
  <p:handoutMasterIdLst>
    <p:handoutMasterId r:id="rId17"/>
  </p:handoutMasterIdLst>
  <p:sldIdLst>
    <p:sldId id="2146850062" r:id="rId2"/>
    <p:sldId id="257" r:id="rId3"/>
    <p:sldId id="263" r:id="rId4"/>
    <p:sldId id="276" r:id="rId5"/>
    <p:sldId id="2146850063" r:id="rId6"/>
    <p:sldId id="2146850068" r:id="rId7"/>
    <p:sldId id="2146850067" r:id="rId8"/>
    <p:sldId id="2146850069" r:id="rId9"/>
    <p:sldId id="259" r:id="rId10"/>
    <p:sldId id="2146850064" r:id="rId11"/>
    <p:sldId id="2146850065" r:id="rId12"/>
    <p:sldId id="2146850066" r:id="rId13"/>
    <p:sldId id="2146850070" r:id="rId14"/>
    <p:sldId id="278" r:id="rId15"/>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6F277E1-47FC-5373-3849-BA8718E245E2}" name="渡邉 なつみ" initials="渡邉" userId="S::sb81370@intra.city.sapporo.jp::2fa5a3f4-d879-4ca1-8ec1-45e8252e181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鈴木 章太(SBM コンシューマ営業統括)" initials="鈴木" lastIdx="1" clrIdx="0">
    <p:extLst>
      <p:ext uri="{19B8F6BF-5375-455C-9EA6-DF929625EA0E}">
        <p15:presenceInfo xmlns:p15="http://schemas.microsoft.com/office/powerpoint/2012/main" userId="S::suzukis93@g.softbank.co.jp::d34eb2cc-1de2-4b5f-8002-17856be25c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245EC6"/>
    <a:srgbClr val="FFE7FF"/>
    <a:srgbClr val="FF66CC"/>
    <a:srgbClr val="FFCCCC"/>
    <a:srgbClr val="5C7392"/>
    <a:srgbClr val="6B82A1"/>
    <a:srgbClr val="FFFFFF"/>
    <a:srgbClr val="8497B0"/>
    <a:srgbClr val="6C73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9" autoAdjust="0"/>
    <p:restoredTop sz="93784" autoAdjust="0"/>
  </p:normalViewPr>
  <p:slideViewPr>
    <p:cSldViewPr snapToGrid="0">
      <p:cViewPr varScale="1">
        <p:scale>
          <a:sx n="110" d="100"/>
          <a:sy n="110" d="100"/>
        </p:scale>
        <p:origin x="516" y="11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200" d="100"/>
        <a:sy n="200" d="100"/>
      </p:scale>
      <p:origin x="0" y="0"/>
    </p:cViewPr>
  </p:sorterViewPr>
  <p:notesViewPr>
    <p:cSldViewPr snapToGrid="0">
      <p:cViewPr varScale="1">
        <p:scale>
          <a:sx n="62" d="100"/>
          <a:sy n="62" d="100"/>
        </p:scale>
        <p:origin x="3226"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071C1C66-AC5F-4ADE-A203-94EE6FE4308C}"/>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a:extLst>
              <a:ext uri="{FF2B5EF4-FFF2-40B4-BE49-F238E27FC236}">
                <a16:creationId xmlns:a16="http://schemas.microsoft.com/office/drawing/2014/main" id="{2BC2E5DA-A991-4780-BE59-6522124B1593}"/>
              </a:ext>
            </a:extLst>
          </p:cNvPr>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EE3DE59A-4B65-4EF7-80E2-43BA58339D71}" type="datetimeFigureOut">
              <a:rPr kumimoji="1" lang="ja-JP" altLang="en-US" smtClean="0"/>
              <a:t>2026/1/21</a:t>
            </a:fld>
            <a:endParaRPr kumimoji="1" lang="ja-JP" altLang="en-US" dirty="0"/>
          </a:p>
        </p:txBody>
      </p:sp>
      <p:sp>
        <p:nvSpPr>
          <p:cNvPr id="4" name="フッター プレースホルダー 3">
            <a:extLst>
              <a:ext uri="{FF2B5EF4-FFF2-40B4-BE49-F238E27FC236}">
                <a16:creationId xmlns:a16="http://schemas.microsoft.com/office/drawing/2014/main" id="{CF7C5EA6-F110-4655-AF3A-5DBB3D0C3261}"/>
              </a:ext>
            </a:extLst>
          </p:cNvPr>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a:extLst>
              <a:ext uri="{FF2B5EF4-FFF2-40B4-BE49-F238E27FC236}">
                <a16:creationId xmlns:a16="http://schemas.microsoft.com/office/drawing/2014/main" id="{90C1E6C3-4121-4471-80C3-49C3D077D60F}"/>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82B6FDEF-C23A-4D12-9C0E-BFFD99F9FAD8}" type="slidenum">
              <a:rPr kumimoji="1" lang="ja-JP" altLang="en-US" smtClean="0"/>
              <a:t>‹#›</a:t>
            </a:fld>
            <a:endParaRPr kumimoji="1" lang="ja-JP" altLang="en-US" dirty="0"/>
          </a:p>
        </p:txBody>
      </p:sp>
    </p:spTree>
    <p:extLst>
      <p:ext uri="{BB962C8B-B14F-4D97-AF65-F5344CB8AC3E}">
        <p14:creationId xmlns:p14="http://schemas.microsoft.com/office/powerpoint/2010/main" val="2622318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FD4C8D17-E5DA-47C4-99CA-BE652A39C3A7}" type="datetimeFigureOut">
              <a:rPr kumimoji="1" lang="ja-JP" altLang="en-US" smtClean="0"/>
              <a:t>2026/1/21</a:t>
            </a:fld>
            <a:endParaRPr kumimoji="1" lang="ja-JP" altLang="en-US" dirty="0"/>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B211BE7B-2EAE-48A9-B9F9-286F7AA5A054}" type="slidenum">
              <a:rPr kumimoji="1" lang="ja-JP" altLang="en-US" smtClean="0"/>
              <a:t>‹#›</a:t>
            </a:fld>
            <a:endParaRPr kumimoji="1" lang="ja-JP" altLang="en-US" dirty="0"/>
          </a:p>
        </p:txBody>
      </p:sp>
    </p:spTree>
    <p:extLst>
      <p:ext uri="{BB962C8B-B14F-4D97-AF65-F5344CB8AC3E}">
        <p14:creationId xmlns:p14="http://schemas.microsoft.com/office/powerpoint/2010/main" val="27797902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22FBB9AF-6E35-4EAA-9FE5-743190EC05B5}" type="datetime1">
              <a:rPr lang="en-US" altLang="ja-JP" smtClean="0"/>
              <a:t>1/21/2026</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4108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4203017F-414D-4C52-8F78-E30B54B70295}" type="datetime1">
              <a:rPr lang="en-US" altLang="ja-JP" smtClean="0"/>
              <a:t>1/21/2026</a:t>
            </a:fld>
            <a:endParaRPr lang="en-US" dirty="0"/>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3040345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902FF1BB-DE8A-4155-B672-B4ADA2FF334D}" type="datetime1">
              <a:rPr lang="en-US" altLang="ja-JP" smtClean="0"/>
              <a:t>1/21/2026</a:t>
            </a:fld>
            <a:endParaRPr lang="en-US" dirty="0"/>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4075770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SY">
    <p:spTree>
      <p:nvGrpSpPr>
        <p:cNvPr id="1" name=""/>
        <p:cNvGrpSpPr/>
        <p:nvPr/>
      </p:nvGrpSpPr>
      <p:grpSpPr>
        <a:xfrm>
          <a:off x="0" y="0"/>
          <a:ext cx="0" cy="0"/>
          <a:chOff x="0" y="0"/>
          <a:chExt cx="0" cy="0"/>
        </a:xfrm>
      </p:grpSpPr>
      <p:sp>
        <p:nvSpPr>
          <p:cNvPr id="8" name="タイトル 1">
            <a:extLst>
              <a:ext uri="{FF2B5EF4-FFF2-40B4-BE49-F238E27FC236}">
                <a16:creationId xmlns:a16="http://schemas.microsoft.com/office/drawing/2014/main" id="{B849ADDB-F9F2-4E66-9CFF-B8BD48BB45CB}"/>
              </a:ext>
            </a:extLst>
          </p:cNvPr>
          <p:cNvSpPr>
            <a:spLocks noGrp="1"/>
          </p:cNvSpPr>
          <p:nvPr>
            <p:ph type="ctrTitle"/>
          </p:nvPr>
        </p:nvSpPr>
        <p:spPr>
          <a:xfrm>
            <a:off x="-600" y="0"/>
            <a:ext cx="12192000" cy="864000"/>
          </a:xfrm>
          <a:prstGeom prst="rect">
            <a:avLst/>
          </a:prstGeom>
        </p:spPr>
        <p:txBody>
          <a:bodyPr wrap="square" lIns="0" tIns="0" rIns="0" bIns="0" anchor="ctr">
            <a:noAutofit/>
          </a:bodyPr>
          <a:lstStyle>
            <a:lvl1pPr marL="180000" algn="l">
              <a:lnSpc>
                <a:spcPct val="100000"/>
              </a:lnSpc>
              <a:defRPr sz="4400" b="1">
                <a:ln w="3175" cap="sq">
                  <a:noFill/>
                  <a:miter lim="800000"/>
                </a:ln>
                <a:latin typeface="Century Gothic" panose="020B0502020202020204" pitchFamily="34" charset="0"/>
                <a:ea typeface="Meiryo UI" panose="020B0604030504040204" pitchFamily="50" charset="-128"/>
                <a:cs typeface="Century Gothic" panose="020B0502020202020204" pitchFamily="34" charset="0"/>
              </a:defRPr>
            </a:lvl1pPr>
          </a:lstStyle>
          <a:p>
            <a:r>
              <a:rPr kumimoji="1" lang="ja-JP" altLang="en-US" dirty="0"/>
              <a:t>マスター タイトルの書式設定</a:t>
            </a:r>
          </a:p>
        </p:txBody>
      </p:sp>
      <p:sp>
        <p:nvSpPr>
          <p:cNvPr id="7" name="テキスト プレースホルダー 6">
            <a:extLst>
              <a:ext uri="{FF2B5EF4-FFF2-40B4-BE49-F238E27FC236}">
                <a16:creationId xmlns:a16="http://schemas.microsoft.com/office/drawing/2014/main" id="{3E5C0F48-AA8E-4040-BFF5-1BC590204212}"/>
              </a:ext>
            </a:extLst>
          </p:cNvPr>
          <p:cNvSpPr>
            <a:spLocks noGrp="1"/>
          </p:cNvSpPr>
          <p:nvPr>
            <p:ph type="body" sz="quarter" idx="10" hasCustomPrompt="1"/>
          </p:nvPr>
        </p:nvSpPr>
        <p:spPr>
          <a:xfrm>
            <a:off x="10215622" y="180000"/>
            <a:ext cx="1800000" cy="432000"/>
          </a:xfrm>
        </p:spPr>
        <p:txBody>
          <a:bodyPr wrap="square" tIns="36000" rIns="36000" anchor="t" anchorCtr="0"/>
          <a:lstStyle>
            <a:lvl1pPr algn="r">
              <a:defRPr sz="800" b="0"/>
            </a:lvl1pPr>
          </a:lstStyle>
          <a:p>
            <a:pPr lvl="0"/>
            <a:r>
              <a:rPr kumimoji="1" lang="ja-JP" altLang="en-US" dirty="0"/>
              <a:t>注釈</a:t>
            </a:r>
          </a:p>
        </p:txBody>
      </p:sp>
      <p:sp>
        <p:nvSpPr>
          <p:cNvPr id="9" name="スライド番号プレースホルダー 15">
            <a:extLst>
              <a:ext uri="{FF2B5EF4-FFF2-40B4-BE49-F238E27FC236}">
                <a16:creationId xmlns:a16="http://schemas.microsoft.com/office/drawing/2014/main" id="{675232B0-38F7-4230-8E52-01A97C20B5D9}"/>
              </a:ext>
            </a:extLst>
          </p:cNvPr>
          <p:cNvSpPr>
            <a:spLocks noGrp="1"/>
          </p:cNvSpPr>
          <p:nvPr>
            <p:ph type="sldNum" sz="quarter" idx="4"/>
          </p:nvPr>
        </p:nvSpPr>
        <p:spPr>
          <a:xfrm>
            <a:off x="11783577" y="6550523"/>
            <a:ext cx="371474" cy="252000"/>
          </a:xfrm>
          <a:prstGeom prst="rect">
            <a:avLst/>
          </a:prstGeom>
        </p:spPr>
        <p:txBody>
          <a:bodyPr vert="horz" wrap="none" lIns="0" tIns="0" rIns="0" bIns="0" rtlCol="0" anchor="ctr"/>
          <a:lstStyle>
            <a:lvl1pPr algn="ctr">
              <a:defRPr sz="1400" b="1">
                <a:solidFill>
                  <a:schemeClr val="tx1"/>
                </a:solidFill>
                <a:latin typeface="Century Gothic" panose="020B0502020202020204" pitchFamily="34" charset="0"/>
              </a:defRPr>
            </a:lvl1pPr>
          </a:lstStyle>
          <a:p>
            <a:fld id="{94D4E44C-FDAC-4220-8D07-CF59715B14B1}" type="slidenum">
              <a:rPr lang="ja-JP" altLang="en-US" smtClean="0"/>
              <a:pPr/>
              <a:t>‹#›</a:t>
            </a:fld>
            <a:endParaRPr lang="ja-JP" altLang="en-US" dirty="0"/>
          </a:p>
        </p:txBody>
      </p:sp>
      <p:sp>
        <p:nvSpPr>
          <p:cNvPr id="6" name="テキスト ボックス 5">
            <a:extLst>
              <a:ext uri="{FF2B5EF4-FFF2-40B4-BE49-F238E27FC236}">
                <a16:creationId xmlns:a16="http://schemas.microsoft.com/office/drawing/2014/main" id="{85D29594-1A49-406C-BD50-991A2B926311}"/>
              </a:ext>
            </a:extLst>
          </p:cNvPr>
          <p:cNvSpPr txBox="1"/>
          <p:nvPr userDrawn="1"/>
        </p:nvSpPr>
        <p:spPr>
          <a:xfrm>
            <a:off x="-1" y="6649279"/>
            <a:ext cx="12192001" cy="161583"/>
          </a:xfrm>
          <a:prstGeom prst="rect">
            <a:avLst/>
          </a:prstGeom>
          <a:noFill/>
        </p:spPr>
        <p:txBody>
          <a:bodyPr wrap="square" lIns="72000" tIns="0" rIns="0" bIns="0" rtlCol="0" anchor="ctr">
            <a:spAutoFit/>
          </a:bodyPr>
          <a:lstStyle/>
          <a:p>
            <a:pPr marL="0" marR="0" lvl="0" indent="0" algn="l" defTabSz="371464" rtl="0" eaLnBrk="1" fontAlgn="auto" latinLnBrk="0" hangingPunct="1">
              <a:lnSpc>
                <a:spcPct val="100000"/>
              </a:lnSpc>
              <a:spcBef>
                <a:spcPts val="0"/>
              </a:spcBef>
              <a:spcAft>
                <a:spcPts val="0"/>
              </a:spcAft>
              <a:buClrTx/>
              <a:buSzTx/>
              <a:buFontTx/>
              <a:buNone/>
              <a:tabLst/>
              <a:defRPr/>
            </a:pPr>
            <a:r>
              <a:rPr lang="en-US" altLang="ja-JP" sz="1050" b="1" i="0" u="none" strike="noStrike" baseline="0" dirty="0">
                <a:solidFill>
                  <a:srgbClr val="C0504D"/>
                </a:solidFill>
                <a:latin typeface="Century Gothic" panose="020B0502020202020204" pitchFamily="34" charset="0"/>
              </a:rPr>
              <a:t>CONFIDENTIAL</a:t>
            </a:r>
            <a:r>
              <a:rPr lang="en-US" altLang="ja-JP" sz="1050" b="0" i="0" u="none" strike="noStrike" baseline="0" dirty="0">
                <a:solidFill>
                  <a:srgbClr val="888888"/>
                </a:solidFill>
                <a:latin typeface="Century Gothic" panose="020B0502020202020204" pitchFamily="34" charset="0"/>
              </a:rPr>
              <a:t>|</a:t>
            </a:r>
            <a:r>
              <a:rPr lang="en-US" altLang="ja-JP" sz="1050" b="0" i="0" u="none" strike="noStrike" baseline="0" dirty="0">
                <a:solidFill>
                  <a:srgbClr val="7E7E7E"/>
                </a:solidFill>
                <a:latin typeface="Meiryo UI" panose="020B0604030504040204" pitchFamily="50" charset="-128"/>
                <a:ea typeface="Meiryo UI" panose="020B0604030504040204" pitchFamily="50" charset="-128"/>
              </a:rPr>
              <a:t>© SoftBank Corp.</a:t>
            </a:r>
            <a:endParaRPr kumimoji="1" lang="ja-JP" altLang="en-US" sz="500" b="0" i="0" u="none" strike="noStrike" kern="1200" cap="none" spc="0" normalizeH="0" baseline="0" noProof="0" dirty="0">
              <a:ln>
                <a:noFill/>
              </a:ln>
              <a:solidFill>
                <a:srgbClr val="707070"/>
              </a:solidFill>
              <a:effectLst/>
              <a:uLnTx/>
              <a:uFillTx/>
              <a:latin typeface="Century Gothic" panose="020B0502020202020204" pitchFamily="34" charset="0"/>
              <a:ea typeface="+mn-ea"/>
              <a:cs typeface="Lucida Grande"/>
            </a:endParaRPr>
          </a:p>
        </p:txBody>
      </p:sp>
    </p:spTree>
    <p:extLst>
      <p:ext uri="{BB962C8B-B14F-4D97-AF65-F5344CB8AC3E}">
        <p14:creationId xmlns:p14="http://schemas.microsoft.com/office/powerpoint/2010/main" val="3405132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33D5BE49-181A-4625-83BD-73E13DC6B4C7}" type="datetime1">
              <a:rPr lang="en-US" altLang="ja-JP" smtClean="0"/>
              <a:t>1/21/2026</a:t>
            </a:fld>
            <a:endParaRPr lang="en-US" dirty="0"/>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144889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6AAF0330-1D04-45E9-8EBF-90E3AFA0C842}" type="datetime1">
              <a:rPr lang="en-US" altLang="ja-JP" smtClean="0"/>
              <a:t>1/21/2026</a:t>
            </a:fld>
            <a:endParaRPr lang="en-US" dirty="0"/>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3563089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7A444648-D24B-47FC-963D-A398CE06E5BE}" type="datetime1">
              <a:rPr lang="en-US" altLang="ja-JP" smtClean="0"/>
              <a:t>1/21/2026</a:t>
            </a:fld>
            <a:endParaRPr lang="en-US" dirty="0"/>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2078302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D36EFAD0-E871-4C89-8E4C-B60C9FBC6D24}" type="datetime1">
              <a:rPr lang="en-US" altLang="ja-JP" smtClean="0"/>
              <a:t>1/21/2026</a:t>
            </a:fld>
            <a:endParaRPr lang="en-US" dirty="0"/>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3694393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B2CBF319-CF54-4874-9A6F-3B425C867727}" type="datetime1">
              <a:rPr lang="en-US" altLang="ja-JP" smtClean="0"/>
              <a:t>1/21/2026</a:t>
            </a:fld>
            <a:endParaRPr lang="en-US" dirty="0"/>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1427197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12471380-75F6-4E56-8C5B-E510E4994154}" type="datetime1">
              <a:rPr lang="en-US" altLang="ja-JP" smtClean="0"/>
              <a:t>1/21/2026</a:t>
            </a:fld>
            <a:endParaRPr lang="en-US" dirty="0"/>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150108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1A3E071C-5543-41E9-8ED8-7AA905608D57}" type="datetime1">
              <a:rPr lang="en-US" altLang="ja-JP" smtClean="0"/>
              <a:t>1/21/2026</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773519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522BE9EA-DA2E-477E-BD2C-07E972E49A31}" type="datetime1">
              <a:rPr lang="en-US" altLang="ja-JP" smtClean="0"/>
              <a:t>1/21/2026</a:t>
            </a:fld>
            <a:endParaRPr lang="en-US" dirty="0"/>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dirty="0"/>
          </a:p>
        </p:txBody>
      </p:sp>
    </p:spTree>
    <p:extLst>
      <p:ext uri="{BB962C8B-B14F-4D97-AF65-F5344CB8AC3E}">
        <p14:creationId xmlns:p14="http://schemas.microsoft.com/office/powerpoint/2010/main" val="4294649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lIns="109728" tIns="109728" rIns="109728" bIns="91440" anchor="ct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lIns="109728" tIns="109728" rIns="109728"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lIns="109728" tIns="109728" rIns="109728" bIns="91440" anchor="ctr"/>
          <a:lstStyle>
            <a:lvl1pPr algn="l">
              <a:defRPr sz="1200" spc="100">
                <a:solidFill>
                  <a:schemeClr val="tx1">
                    <a:tint val="75000"/>
                  </a:schemeClr>
                </a:solidFill>
              </a:defRPr>
            </a:lvl1pPr>
          </a:lstStyle>
          <a:p>
            <a:fld id="{C57BB680-2AAD-4D15-BC7D-76CDCBEB85A4}" type="datetime1">
              <a:rPr lang="en-US" altLang="ja-JP" smtClean="0"/>
              <a:t>1/21/2026</a:t>
            </a:fld>
            <a:endParaRPr lang="en-US" dirty="0"/>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lIns="109728" tIns="109728" rIns="109728" bIns="91440" anchor="ctr"/>
          <a:lstStyle>
            <a:lvl1pPr algn="ctr">
              <a:defRPr sz="1200" spc="1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lIns="109728" tIns="109728" rIns="109728" bIns="91440" anchor="ctr"/>
          <a:lstStyle>
            <a:lvl1pPr algn="r">
              <a:defRPr sz="1200" spc="100">
                <a:solidFill>
                  <a:schemeClr val="tx1">
                    <a:tint val="75000"/>
                  </a:schemeClr>
                </a:solidFill>
              </a:defRPr>
            </a:lvl1pPr>
          </a:lstStyle>
          <a:p>
            <a:fld id="{B2DC25EE-239B-4C5F-AAD1-255A7D5F1EE2}" type="slidenum">
              <a:rPr lang="en-US" smtClean="0"/>
              <a:t>‹#›</a:t>
            </a:fld>
            <a:endParaRPr lang="en-US" dirty="0"/>
          </a:p>
        </p:txBody>
      </p:sp>
    </p:spTree>
    <p:extLst>
      <p:ext uri="{BB962C8B-B14F-4D97-AF65-F5344CB8AC3E}">
        <p14:creationId xmlns:p14="http://schemas.microsoft.com/office/powerpoint/2010/main" val="1654357579"/>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Lst>
  <p:hf sldNum="0" hdr="0" ftr="0" dt="0"/>
  <p:txStyles>
    <p:titleStyle>
      <a:lvl1pPr algn="l" defTabSz="914400" rtl="0" eaLnBrk="1" latinLnBrk="0" hangingPunct="1">
        <a:lnSpc>
          <a:spcPct val="105000"/>
        </a:lnSpc>
        <a:spcBef>
          <a:spcPct val="0"/>
        </a:spcBef>
        <a:buNone/>
        <a:defRPr sz="4400" kern="1200" spc="18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600" kern="1200" spc="15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200" kern="1200" spc="15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spc="15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7" Type="http://schemas.openxmlformats.org/officeDocument/2006/relationships/image" Target="../media/image8.png"/><Relationship Id="rId2" Type="http://schemas.openxmlformats.org/officeDocument/2006/relationships/hyperlink" Target="mailto:mac001735@city.sendai.jp" TargetMode="External"/><Relationship Id="rId1" Type="http://schemas.openxmlformats.org/officeDocument/2006/relationships/slideLayout" Target="../slideLayouts/slideLayout5.xml"/><Relationship Id="rId6" Type="http://schemas.openxmlformats.org/officeDocument/2006/relationships/hyperlink" Target="https://logoform.jp/form/3PrJ/1013149" TargetMode="External"/><Relationship Id="rId5" Type="http://schemas.openxmlformats.org/officeDocument/2006/relationships/hyperlink" Target="https://www.city.sendai.jp/renkeisuishin/cellphone/softbank_koushihaken.html"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405E7031-3E23-4F7A-968C-A47DAE33CF9C}"/>
              </a:ext>
            </a:extLst>
          </p:cNvPr>
          <p:cNvCxnSpPr>
            <a:cxnSpLocks/>
          </p:cNvCxnSpPr>
          <p:nvPr/>
        </p:nvCxnSpPr>
        <p:spPr>
          <a:xfrm>
            <a:off x="-6694" y="5892258"/>
            <a:ext cx="12198694" cy="0"/>
          </a:xfrm>
          <a:prstGeom prst="line">
            <a:avLst/>
          </a:prstGeom>
          <a:ln w="28575">
            <a:solidFill>
              <a:srgbClr val="D54C29"/>
            </a:solidFill>
          </a:ln>
        </p:spPr>
        <p:style>
          <a:lnRef idx="1">
            <a:schemeClr val="accent2"/>
          </a:lnRef>
          <a:fillRef idx="0">
            <a:schemeClr val="accent2"/>
          </a:fillRef>
          <a:effectRef idx="0">
            <a:schemeClr val="accent2"/>
          </a:effectRef>
          <a:fontRef idx="minor">
            <a:schemeClr val="tx1"/>
          </a:fontRef>
        </p:style>
      </p:cxnSp>
      <p:sp>
        <p:nvSpPr>
          <p:cNvPr id="3" name="テキスト ボックス 2">
            <a:extLst>
              <a:ext uri="{FF2B5EF4-FFF2-40B4-BE49-F238E27FC236}">
                <a16:creationId xmlns:a16="http://schemas.microsoft.com/office/drawing/2014/main" id="{91CA2755-1F65-4338-BADD-193C03CDEC05}"/>
              </a:ext>
            </a:extLst>
          </p:cNvPr>
          <p:cNvSpPr txBox="1">
            <a:spLocks noChangeAspect="1"/>
          </p:cNvSpPr>
          <p:nvPr/>
        </p:nvSpPr>
        <p:spPr>
          <a:xfrm>
            <a:off x="0" y="2685143"/>
            <a:ext cx="7418411" cy="4172856"/>
          </a:xfrm>
          <a:prstGeom prst="rect">
            <a:avLst/>
          </a:prstGeom>
          <a:blipFill dpi="0" rotWithShape="1">
            <a:blip r:embed="rId2">
              <a:alphaModFix amt="30000"/>
              <a:extLst>
                <a:ext uri="{BEBA8EAE-BF5A-486C-A8C5-ECC9F3942E4B}">
                  <a14:imgProps xmlns:a14="http://schemas.microsoft.com/office/drawing/2010/main">
                    <a14:imgLayer r:embed="rId3">
                      <a14:imgEffect>
                        <a14:backgroundRemoval t="7494" b="100000" l="0" r="75156">
                          <a14:foregroundMark x1="781" y1="22951" x2="7500" y2="61593"/>
                        </a14:backgroundRemoval>
                      </a14:imgEffect>
                    </a14:imgLayer>
                  </a14:imgProps>
                </a:ext>
              </a:extLst>
            </a:blip>
            <a:srcRect/>
            <a:stretch>
              <a:fillRect/>
            </a:stretch>
          </a:blipFill>
          <a:ln>
            <a:gradFill>
              <a:gsLst>
                <a:gs pos="12784">
                  <a:schemeClr val="bg1"/>
                </a:gs>
                <a:gs pos="29261">
                  <a:schemeClr val="bg1"/>
                </a:gs>
                <a:gs pos="69000">
                  <a:schemeClr val="bg1"/>
                </a:gs>
                <a:gs pos="44000">
                  <a:srgbClr val="FFE09E"/>
                </a:gs>
                <a:gs pos="91000">
                  <a:schemeClr val="accent1">
                    <a:lumMod val="30000"/>
                    <a:lumOff val="70000"/>
                  </a:schemeClr>
                </a:gs>
              </a:gsLst>
              <a:lin ang="9600000" scaled="0"/>
            </a:gradFill>
          </a:ln>
        </p:spPr>
        <p:txBody>
          <a:bodyPr wrap="square" lIns="0" tIns="0" rIns="0" bIns="0" rtlCol="0" anchor="ctr" anchorCtr="0">
            <a:noAutofit/>
          </a:bodyPr>
          <a:lstStyle/>
          <a:p>
            <a:pPr algn="ctr">
              <a:lnSpc>
                <a:spcPct val="150000"/>
              </a:lnSpc>
            </a:pPr>
            <a:endParaRPr kumimoji="1" lang="ja-JP" altLang="en-US" sz="2000" b="1" dirty="0">
              <a:ln w="12700">
                <a:solidFill>
                  <a:schemeClr val="tx1">
                    <a:lumMod val="75000"/>
                    <a:lumOff val="25000"/>
                    <a:alpha val="33000"/>
                  </a:schemeClr>
                </a:solidFill>
              </a:ln>
              <a:solidFill>
                <a:srgbClr val="CB4A32"/>
              </a:solidFill>
              <a:latin typeface="Century Gothic" panose="020B0502020202020204" pitchFamily="34" charset="0"/>
              <a:ea typeface="Meiryo UI" panose="020B0604030504040204" pitchFamily="50" charset="-128"/>
            </a:endParaRPr>
          </a:p>
        </p:txBody>
      </p:sp>
      <p:sp>
        <p:nvSpPr>
          <p:cNvPr id="4" name="Google Shape;38;p8">
            <a:extLst>
              <a:ext uri="{FF2B5EF4-FFF2-40B4-BE49-F238E27FC236}">
                <a16:creationId xmlns:a16="http://schemas.microsoft.com/office/drawing/2014/main" id="{0A176868-CB3B-73AA-70CB-569ED695E54D}"/>
              </a:ext>
            </a:extLst>
          </p:cNvPr>
          <p:cNvSpPr txBox="1"/>
          <p:nvPr/>
        </p:nvSpPr>
        <p:spPr>
          <a:xfrm>
            <a:off x="2863272" y="6013776"/>
            <a:ext cx="6458761" cy="761100"/>
          </a:xfrm>
          <a:prstGeom prst="rect">
            <a:avLst/>
          </a:prstGeom>
          <a:no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2400"/>
              <a:buFont typeface="Arial"/>
              <a:buNone/>
            </a:pPr>
            <a:r>
              <a:rPr lang="ja-JP" sz="2000" i="0" u="none" strike="noStrike" cap="none" dirty="0">
                <a:solidFill>
                  <a:srgbClr val="000000"/>
                </a:solidFill>
                <a:latin typeface="メイリオ" panose="020B0604030504040204" pitchFamily="50" charset="-128"/>
                <a:ea typeface="メイリオ" panose="020B0604030504040204" pitchFamily="50" charset="-128"/>
                <a:cs typeface="M PLUS 1p"/>
                <a:sym typeface="M PLUS 1p"/>
              </a:rPr>
              <a:t>202</a:t>
            </a:r>
            <a:r>
              <a:rPr lang="en-US" altLang="ja-JP" sz="2000" i="0" u="none" strike="noStrike" cap="none" dirty="0">
                <a:latin typeface="メイリオ" panose="020B0604030504040204" pitchFamily="50" charset="-128"/>
                <a:ea typeface="メイリオ" panose="020B0604030504040204" pitchFamily="50" charset="-128"/>
                <a:cs typeface="M PLUS 1p"/>
                <a:sym typeface="M PLUS 1p"/>
              </a:rPr>
              <a:t>6</a:t>
            </a:r>
            <a:r>
              <a:rPr lang="ja-JP" sz="2000" i="0" u="none" strike="noStrike" cap="none" dirty="0">
                <a:latin typeface="メイリオ" panose="020B0604030504040204" pitchFamily="50" charset="-128"/>
                <a:ea typeface="メイリオ" panose="020B0604030504040204" pitchFamily="50" charset="-128"/>
                <a:cs typeface="M PLUS 1p"/>
                <a:sym typeface="M PLUS 1p"/>
              </a:rPr>
              <a:t>年</a:t>
            </a:r>
            <a:r>
              <a:rPr lang="en-US" altLang="ja-JP" sz="2000" dirty="0">
                <a:latin typeface="メイリオ" panose="020B0604030504040204" pitchFamily="50" charset="-128"/>
                <a:ea typeface="メイリオ" panose="020B0604030504040204" pitchFamily="50" charset="-128"/>
                <a:cs typeface="M PLUS 1p"/>
                <a:sym typeface="M PLUS 1p"/>
              </a:rPr>
              <a:t>1</a:t>
            </a:r>
            <a:r>
              <a:rPr lang="ja-JP" sz="2000" i="0" u="none" strike="noStrike" cap="none" dirty="0">
                <a:solidFill>
                  <a:srgbClr val="000000"/>
                </a:solidFill>
                <a:latin typeface="メイリオ" panose="020B0604030504040204" pitchFamily="50" charset="-128"/>
                <a:ea typeface="メイリオ" panose="020B0604030504040204" pitchFamily="50" charset="-128"/>
                <a:cs typeface="M PLUS 1p"/>
                <a:sym typeface="M PLUS 1p"/>
              </a:rPr>
              <a:t>月</a:t>
            </a:r>
            <a:endParaRPr sz="2000" i="0" u="none" strike="noStrike" cap="none" dirty="0">
              <a:solidFill>
                <a:srgbClr val="000000"/>
              </a:solidFill>
              <a:latin typeface="メイリオ" panose="020B0604030504040204" pitchFamily="50" charset="-128"/>
              <a:ea typeface="メイリオ" panose="020B0604030504040204" pitchFamily="50" charset="-128"/>
              <a:cs typeface="M PLUS 1p"/>
              <a:sym typeface="M PLUS 1p"/>
            </a:endParaRPr>
          </a:p>
          <a:p>
            <a:pPr marL="0" marR="0" lvl="0" indent="0" algn="ctr" rtl="0">
              <a:lnSpc>
                <a:spcPct val="100000"/>
              </a:lnSpc>
              <a:spcBef>
                <a:spcPts val="0"/>
              </a:spcBef>
              <a:spcAft>
                <a:spcPts val="0"/>
              </a:spcAft>
              <a:buClr>
                <a:srgbClr val="000000"/>
              </a:buClr>
              <a:buSzPts val="2400"/>
              <a:buFont typeface="Arial"/>
              <a:buNone/>
            </a:pPr>
            <a:r>
              <a:rPr lang="ja-JP" altLang="en-US" sz="2000" dirty="0">
                <a:solidFill>
                  <a:srgbClr val="000000"/>
                </a:solidFill>
                <a:latin typeface="メイリオ" panose="020B0604030504040204" pitchFamily="50" charset="-128"/>
                <a:ea typeface="メイリオ" panose="020B0604030504040204" pitchFamily="50" charset="-128"/>
                <a:cs typeface="M PLUS 1p"/>
                <a:sym typeface="M PLUS 1p"/>
              </a:rPr>
              <a:t>まちづくり政策局まちのデジタル推進課</a:t>
            </a:r>
            <a:endParaRPr sz="1600" i="0" u="none" strike="noStrike" cap="none" dirty="0">
              <a:solidFill>
                <a:srgbClr val="000000"/>
              </a:solidFill>
              <a:latin typeface="メイリオ" panose="020B0604030504040204" pitchFamily="50" charset="-128"/>
              <a:ea typeface="メイリオ" panose="020B0604030504040204" pitchFamily="50" charset="-128"/>
              <a:cs typeface="M PLUS 1p"/>
              <a:sym typeface="M PLUS 1p"/>
            </a:endParaRPr>
          </a:p>
        </p:txBody>
      </p:sp>
      <p:sp>
        <p:nvSpPr>
          <p:cNvPr id="7" name="テキスト ボックス 6">
            <a:extLst>
              <a:ext uri="{FF2B5EF4-FFF2-40B4-BE49-F238E27FC236}">
                <a16:creationId xmlns:a16="http://schemas.microsoft.com/office/drawing/2014/main" id="{91CA2755-1F65-4338-BADD-193C03CDEC05}"/>
              </a:ext>
            </a:extLst>
          </p:cNvPr>
          <p:cNvSpPr txBox="1"/>
          <p:nvPr/>
        </p:nvSpPr>
        <p:spPr>
          <a:xfrm>
            <a:off x="199852" y="859701"/>
            <a:ext cx="11785600" cy="3429000"/>
          </a:xfrm>
          <a:prstGeom prst="rect">
            <a:avLst/>
          </a:prstGeom>
          <a:noFill/>
          <a:ln>
            <a:noFill/>
          </a:ln>
        </p:spPr>
        <p:txBody>
          <a:bodyPr wrap="square" lIns="0" tIns="0" rIns="0" bIns="0" rtlCol="0" anchor="ctr" anchorCtr="0">
            <a:noAutofit/>
          </a:bodyPr>
          <a:lstStyle/>
          <a:p>
            <a:pPr algn="ctr">
              <a:lnSpc>
                <a:spcPct val="150000"/>
              </a:lnSpc>
            </a:pPr>
            <a:r>
              <a:rPr lang="en-US" altLang="ja-JP" sz="3600" b="1" dirty="0">
                <a:ln w="12700">
                  <a:noFill/>
                </a:ln>
                <a:solidFill>
                  <a:srgbClr val="CB4A32"/>
                </a:solidFill>
                <a:latin typeface="メイリオ" panose="020B0604030504040204" pitchFamily="50" charset="-128"/>
                <a:ea typeface="メイリオ" panose="020B0604030504040204" pitchFamily="50" charset="-128"/>
              </a:rPr>
              <a:t>【</a:t>
            </a:r>
            <a:r>
              <a:rPr lang="ja-JP" altLang="en-US" sz="3600" b="1" dirty="0">
                <a:ln w="12700">
                  <a:noFill/>
                </a:ln>
                <a:solidFill>
                  <a:srgbClr val="CB4A32"/>
                </a:solidFill>
                <a:latin typeface="メイリオ" panose="020B0604030504040204" pitchFamily="50" charset="-128"/>
                <a:ea typeface="メイリオ" panose="020B0604030504040204" pitchFamily="50" charset="-128"/>
              </a:rPr>
              <a:t>ソフトバンク株式会社提供</a:t>
            </a:r>
            <a:r>
              <a:rPr lang="en-US" altLang="ja-JP" sz="3600" b="1" dirty="0">
                <a:ln w="12700">
                  <a:noFill/>
                </a:ln>
                <a:solidFill>
                  <a:srgbClr val="CB4A32"/>
                </a:solidFill>
                <a:latin typeface="メイリオ" panose="020B0604030504040204" pitchFamily="50" charset="-128"/>
                <a:ea typeface="メイリオ" panose="020B0604030504040204" pitchFamily="50" charset="-128"/>
              </a:rPr>
              <a:t>】</a:t>
            </a:r>
            <a:endParaRPr kumimoji="1" lang="en-US" altLang="ja-JP" sz="3600" b="1" dirty="0">
              <a:ln w="12700">
                <a:noFill/>
              </a:ln>
              <a:solidFill>
                <a:srgbClr val="CB4A32"/>
              </a:solidFill>
              <a:latin typeface="メイリオ" panose="020B0604030504040204" pitchFamily="50" charset="-128"/>
              <a:ea typeface="メイリオ" panose="020B0604030504040204" pitchFamily="50" charset="-128"/>
            </a:endParaRPr>
          </a:p>
          <a:p>
            <a:pPr algn="ctr">
              <a:lnSpc>
                <a:spcPct val="150000"/>
              </a:lnSpc>
            </a:pPr>
            <a:r>
              <a:rPr lang="ja-JP" altLang="en-US" sz="5400" b="1" dirty="0">
                <a:ln w="12700">
                  <a:noFill/>
                </a:ln>
                <a:solidFill>
                  <a:srgbClr val="CB4A32"/>
                </a:solidFill>
                <a:latin typeface="メイリオ" panose="020B0604030504040204" pitchFamily="50" charset="-128"/>
                <a:ea typeface="メイリオ" panose="020B0604030504040204" pitchFamily="50" charset="-128"/>
              </a:rPr>
              <a:t>スマホ教室講師派遣サービスのご案内</a:t>
            </a:r>
            <a:endParaRPr kumimoji="1" lang="ja-JP" altLang="en-US" b="1" dirty="0">
              <a:ln w="12700">
                <a:noFill/>
              </a:ln>
              <a:solidFill>
                <a:srgbClr val="CB4A32"/>
              </a:solidFill>
              <a:latin typeface="メイリオ" panose="020B0604030504040204" pitchFamily="50" charset="-128"/>
              <a:ea typeface="メイリオ" panose="020B0604030504040204" pitchFamily="50" charset="-128"/>
            </a:endParaRPr>
          </a:p>
        </p:txBody>
      </p:sp>
      <p:sp>
        <p:nvSpPr>
          <p:cNvPr id="6"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ja-JP" altLang="en-US" sz="14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１</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
        <p:nvSpPr>
          <p:cNvPr id="9" name="正方形/長方形 8"/>
          <p:cNvSpPr/>
          <p:nvPr/>
        </p:nvSpPr>
        <p:spPr>
          <a:xfrm>
            <a:off x="11080527" y="229102"/>
            <a:ext cx="904925" cy="886735"/>
          </a:xfrm>
          <a:prstGeom prst="rect">
            <a:avLst/>
          </a:prstGeom>
          <a:blipFill dpi="0" rotWithShape="1">
            <a:blip r:embed="rId4">
              <a:alphaModFix amt="57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84469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2D38EB-9DEF-4003-BDD1-D1B24B88E6DC}"/>
              </a:ext>
            </a:extLst>
          </p:cNvPr>
          <p:cNvSpPr>
            <a:spLocks noGrp="1"/>
          </p:cNvSpPr>
          <p:nvPr>
            <p:ph type="title"/>
          </p:nvPr>
        </p:nvSpPr>
        <p:spPr/>
        <p:txBody>
          <a:bodyPr>
            <a:normAutofit/>
          </a:bodyPr>
          <a:lstStyle/>
          <a:p>
            <a:r>
              <a:rPr kumimoji="1" lang="ja-JP" altLang="en-US" b="1" dirty="0">
                <a:latin typeface="メイリオ" panose="020B0604030504040204" pitchFamily="50" charset="-128"/>
                <a:ea typeface="メイリオ" panose="020B0604030504040204" pitchFamily="50" charset="-128"/>
              </a:rPr>
              <a:t>実施までの流れ</a:t>
            </a:r>
            <a:r>
              <a:rPr kumimoji="1" lang="en-US" altLang="ja-JP" b="1" dirty="0">
                <a:latin typeface="メイリオ" panose="020B0604030504040204" pitchFamily="50" charset="-128"/>
                <a:ea typeface="メイリオ" panose="020B0604030504040204" pitchFamily="50" charset="-128"/>
              </a:rPr>
              <a:t>(1)</a:t>
            </a:r>
            <a:r>
              <a:rPr kumimoji="1" lang="ja-JP" altLang="en-US" b="1" dirty="0">
                <a:latin typeface="メイリオ" panose="020B0604030504040204" pitchFamily="50" charset="-128"/>
                <a:ea typeface="メイリオ" panose="020B0604030504040204" pitchFamily="50" charset="-128"/>
              </a:rPr>
              <a:t>（～実施日決定まで）</a:t>
            </a:r>
          </a:p>
        </p:txBody>
      </p:sp>
      <p:graphicFrame>
        <p:nvGraphicFramePr>
          <p:cNvPr id="33" name="表 32"/>
          <p:cNvGraphicFramePr>
            <a:graphicFrameLocks noGrp="1"/>
          </p:cNvGraphicFramePr>
          <p:nvPr>
            <p:extLst>
              <p:ext uri="{D42A27DB-BD31-4B8C-83A1-F6EECF244321}">
                <p14:modId xmlns:p14="http://schemas.microsoft.com/office/powerpoint/2010/main" val="3923718624"/>
              </p:ext>
            </p:extLst>
          </p:nvPr>
        </p:nvGraphicFramePr>
        <p:xfrm>
          <a:off x="547632" y="2062045"/>
          <a:ext cx="11304000" cy="4480560"/>
        </p:xfrm>
        <a:graphic>
          <a:graphicData uri="http://schemas.openxmlformats.org/drawingml/2006/table">
            <a:tbl>
              <a:tblPr firstRow="1" bandRow="1">
                <a:tableStyleId>{5C22544A-7EE6-4342-B048-85BDC9FD1C3A}</a:tableStyleId>
              </a:tblPr>
              <a:tblGrid>
                <a:gridCol w="3528000">
                  <a:extLst>
                    <a:ext uri="{9D8B030D-6E8A-4147-A177-3AD203B41FA5}">
                      <a16:colId xmlns:a16="http://schemas.microsoft.com/office/drawing/2014/main" val="3530260973"/>
                    </a:ext>
                  </a:extLst>
                </a:gridCol>
                <a:gridCol w="360000">
                  <a:extLst>
                    <a:ext uri="{9D8B030D-6E8A-4147-A177-3AD203B41FA5}">
                      <a16:colId xmlns:a16="http://schemas.microsoft.com/office/drawing/2014/main" val="2485626901"/>
                    </a:ext>
                  </a:extLst>
                </a:gridCol>
                <a:gridCol w="3528000">
                  <a:extLst>
                    <a:ext uri="{9D8B030D-6E8A-4147-A177-3AD203B41FA5}">
                      <a16:colId xmlns:a16="http://schemas.microsoft.com/office/drawing/2014/main" val="3711207824"/>
                    </a:ext>
                  </a:extLst>
                </a:gridCol>
                <a:gridCol w="360000">
                  <a:extLst>
                    <a:ext uri="{9D8B030D-6E8A-4147-A177-3AD203B41FA5}">
                      <a16:colId xmlns:a16="http://schemas.microsoft.com/office/drawing/2014/main" val="2136303050"/>
                    </a:ext>
                  </a:extLst>
                </a:gridCol>
                <a:gridCol w="3528000">
                  <a:extLst>
                    <a:ext uri="{9D8B030D-6E8A-4147-A177-3AD203B41FA5}">
                      <a16:colId xmlns:a16="http://schemas.microsoft.com/office/drawing/2014/main" val="449290056"/>
                    </a:ext>
                  </a:extLst>
                </a:gridCol>
              </a:tblGrid>
              <a:tr h="432000">
                <a:tc>
                  <a:txBody>
                    <a:bodyPr/>
                    <a:lstStyle/>
                    <a:p>
                      <a:pPr algn="ctr"/>
                      <a:r>
                        <a:rPr kumimoji="1" lang="ja-JP" altLang="en-US" sz="1800" dirty="0">
                          <a:solidFill>
                            <a:schemeClr val="tx1"/>
                          </a:solidFill>
                        </a:rPr>
                        <a:t>事業実施団体等</a:t>
                      </a:r>
                      <a:endParaRPr kumimoji="1" lang="en-US" altLang="ja-JP" sz="1800" dirty="0">
                        <a:solidFill>
                          <a:schemeClr val="tx1"/>
                        </a:solidFill>
                      </a:endParaRPr>
                    </a:p>
                    <a:p>
                      <a:pPr algn="ctr"/>
                      <a:r>
                        <a:rPr kumimoji="1" lang="ja-JP" altLang="en-US" sz="1800" dirty="0">
                          <a:solidFill>
                            <a:schemeClr val="tx1"/>
                          </a:solidFill>
                        </a:rPr>
                        <a:t>（庁内各課含む）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800" dirty="0">
                          <a:solidFill>
                            <a:schemeClr val="tx1"/>
                          </a:solidFill>
                        </a:rPr>
                        <a:t>仙台市</a:t>
                      </a:r>
                      <a:endParaRPr kumimoji="1" lang="en-US" altLang="ja-JP" sz="1800" dirty="0">
                        <a:solidFill>
                          <a:schemeClr val="tx1"/>
                        </a:solidFill>
                      </a:endParaRPr>
                    </a:p>
                    <a:p>
                      <a:pPr algn="ctr"/>
                      <a:r>
                        <a:rPr kumimoji="1" lang="ja-JP" altLang="en-US" sz="1800" dirty="0">
                          <a:solidFill>
                            <a:schemeClr val="tx1"/>
                          </a:solidFill>
                        </a:rPr>
                        <a:t>（まちのデジタル推進課）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800" dirty="0">
                          <a:solidFill>
                            <a:schemeClr val="tx1"/>
                          </a:solidFill>
                        </a:rPr>
                        <a:t>ソフトバンク株式会社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942695"/>
                  </a:ext>
                </a:extLst>
              </a:tr>
              <a:tr h="640080">
                <a:tc>
                  <a:txBody>
                    <a:bodyPr/>
                    <a:lstStyle/>
                    <a:p>
                      <a:pPr algn="l"/>
                      <a:r>
                        <a:rPr kumimoji="1" lang="ja-JP" altLang="en-US" sz="1800" dirty="0">
                          <a:solidFill>
                            <a:schemeClr val="tx1"/>
                          </a:solidFill>
                        </a:rPr>
                        <a:t>①まちのデジタル推進課へ申請</a:t>
                      </a:r>
                      <a:endParaRPr kumimoji="1" lang="en-US" altLang="ja-JP" sz="1800" dirty="0">
                        <a:solidFill>
                          <a:schemeClr val="tx1"/>
                        </a:solidFill>
                      </a:endParaRPr>
                    </a:p>
                    <a:p>
                      <a:pPr algn="l"/>
                      <a:r>
                        <a:rPr kumimoji="1" lang="en-US" altLang="ja-JP" sz="1400" dirty="0">
                          <a:solidFill>
                            <a:srgbClr val="C00000"/>
                          </a:solidFill>
                        </a:rPr>
                        <a:t>※</a:t>
                      </a:r>
                      <a:r>
                        <a:rPr kumimoji="1" lang="ja-JP" altLang="en-US" sz="1400" dirty="0">
                          <a:solidFill>
                            <a:srgbClr val="C00000"/>
                          </a:solidFill>
                        </a:rPr>
                        <a:t>申込申請フォーム（</a:t>
                      </a:r>
                      <a:r>
                        <a:rPr kumimoji="1" lang="en-US" altLang="ja-JP" sz="1400" dirty="0">
                          <a:solidFill>
                            <a:srgbClr val="C00000"/>
                          </a:solidFill>
                        </a:rPr>
                        <a:t>P14</a:t>
                      </a:r>
                      <a:r>
                        <a:rPr kumimoji="1" lang="ja-JP" altLang="en-US" sz="1400" dirty="0">
                          <a:solidFill>
                            <a:srgbClr val="C00000"/>
                          </a:solidFill>
                        </a:rPr>
                        <a:t>参照）を利用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endParaRPr kumimoji="1" lang="en-US" altLang="ja-JP"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②実施内容の確認</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en-US" altLang="ja-JP"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890235"/>
                  </a:ext>
                </a:extLst>
              </a:tr>
              <a:tr h="640080">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③ソフトバンクへ確認</a:t>
                      </a:r>
                      <a:endParaRPr kumimoji="1" lang="en-US" altLang="ja-JP" sz="18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rgbClr val="C00000"/>
                          </a:solidFill>
                        </a:rPr>
                        <a:t>※</a:t>
                      </a:r>
                      <a:r>
                        <a:rPr kumimoji="1" lang="ja-JP" altLang="en-US" sz="1400" dirty="0">
                          <a:solidFill>
                            <a:srgbClr val="C00000"/>
                          </a:solidFill>
                        </a:rPr>
                        <a:t>相談内容を伝達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④実施日の確認・講師手配</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539268"/>
                  </a:ext>
                </a:extLst>
              </a:tr>
              <a:tr h="640080">
                <a:tc>
                  <a:txBody>
                    <a:bodyPr/>
                    <a:lstStyle/>
                    <a:p>
                      <a:pPr algn="l"/>
                      <a:r>
                        <a:rPr kumimoji="1" lang="en-US" altLang="ja-JP" sz="1800" dirty="0">
                          <a:solidFill>
                            <a:schemeClr val="tx1"/>
                          </a:solidFill>
                        </a:rPr>
                        <a:t>※</a:t>
                      </a:r>
                      <a:r>
                        <a:rPr kumimoji="1" lang="ja-JP" altLang="en-US" sz="1800" dirty="0">
                          <a:solidFill>
                            <a:schemeClr val="tx1"/>
                          </a:solidFill>
                        </a:rPr>
                        <a:t>必要に応じて実施日調整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en-US" altLang="ja-JP" sz="1800" dirty="0">
                          <a:solidFill>
                            <a:schemeClr val="tx1"/>
                          </a:solidFill>
                        </a:rPr>
                        <a:t>※</a:t>
                      </a:r>
                      <a:r>
                        <a:rPr kumimoji="1" lang="ja-JP" altLang="en-US" sz="1800" dirty="0">
                          <a:solidFill>
                            <a:schemeClr val="tx1"/>
                          </a:solidFill>
                        </a:rPr>
                        <a:t>必要に応じて実施日ﾋｱﾘﾝｸﾞ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en-US" altLang="ja-JP" sz="1800" dirty="0">
                          <a:solidFill>
                            <a:schemeClr val="tx1"/>
                          </a:solidFill>
                        </a:rPr>
                        <a:t>※</a:t>
                      </a:r>
                      <a:r>
                        <a:rPr kumimoji="1" lang="ja-JP" altLang="en-US" sz="1800" dirty="0">
                          <a:solidFill>
                            <a:schemeClr val="tx1"/>
                          </a:solidFill>
                        </a:rPr>
                        <a:t>必要に応じて実施日調整依頼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5299360"/>
                  </a:ext>
                </a:extLst>
              </a:tr>
              <a:tr h="640080">
                <a:tc>
                  <a:txBody>
                    <a:bodyPr/>
                    <a:lstStyle/>
                    <a:p>
                      <a:pPr algn="l"/>
                      <a:r>
                        <a:rPr kumimoji="1" lang="ja-JP" altLang="en-US" sz="1800" dirty="0">
                          <a:solidFill>
                            <a:schemeClr val="tx1"/>
                          </a:solidFill>
                        </a:rPr>
                        <a:t>⑦ソフトバンク担当者様の把握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⑥ソフトバンク担当者様を紹介</a:t>
                      </a:r>
                      <a:endParaRPr kumimoji="1" lang="en-US" altLang="ja-JP" sz="1800" dirty="0">
                        <a:solidFill>
                          <a:schemeClr val="tx1"/>
                        </a:solidFill>
                      </a:endParaRPr>
                    </a:p>
                    <a:p>
                      <a:pPr algn="l"/>
                      <a:r>
                        <a:rPr kumimoji="1" lang="en-US" altLang="ja-JP" sz="1800" dirty="0">
                          <a:solidFill>
                            <a:schemeClr val="tx1"/>
                          </a:solidFill>
                        </a:rPr>
                        <a:t>※</a:t>
                      </a:r>
                      <a:r>
                        <a:rPr kumimoji="1" lang="ja-JP" altLang="en-US" sz="1800" dirty="0">
                          <a:solidFill>
                            <a:schemeClr val="tx1"/>
                          </a:solidFill>
                        </a:rPr>
                        <a:t>⑧で申請する内容を伝達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⑤対応可否の回答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20129"/>
                  </a:ext>
                </a:extLst>
              </a:tr>
              <a:tr h="640080">
                <a:tc>
                  <a:txBody>
                    <a:bodyPr/>
                    <a:lstStyle/>
                    <a:p>
                      <a:pPr algn="l"/>
                      <a:r>
                        <a:rPr kumimoji="1" lang="ja-JP" altLang="en-US" sz="1800" dirty="0">
                          <a:solidFill>
                            <a:schemeClr val="tx1"/>
                          </a:solidFill>
                        </a:rPr>
                        <a:t>⑧ソフトバンク担当者様へ申請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800" dirty="0">
                          <a:solidFill>
                            <a:schemeClr val="tx1"/>
                          </a:solidFill>
                        </a:rPr>
                        <a:t>（電子メールの場合は共有）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⑨申請内容の確認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6055195"/>
                  </a:ext>
                </a:extLst>
              </a:tr>
              <a:tr h="640080">
                <a:tc>
                  <a:txBody>
                    <a:bodyPr/>
                    <a:lstStyle/>
                    <a:p>
                      <a:pPr algn="ctr"/>
                      <a:r>
                        <a:rPr kumimoji="1" lang="ja-JP" altLang="en-US" sz="1800" dirty="0">
                          <a:solidFill>
                            <a:schemeClr val="tx1"/>
                          </a:solidFill>
                        </a:rPr>
                        <a:t>（申請手続き完了）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rPr>
                        <a:t>（電子メールの場合は共有）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⑩受付完了メール（又は電話）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1087307"/>
                  </a:ext>
                </a:extLst>
              </a:tr>
            </a:tbl>
          </a:graphicData>
        </a:graphic>
      </p:graphicFrame>
      <p:sp>
        <p:nvSpPr>
          <p:cNvPr id="4"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en-US" altLang="ja-JP" sz="1400"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10</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2955015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2D38EB-9DEF-4003-BDD1-D1B24B88E6DC}"/>
              </a:ext>
            </a:extLst>
          </p:cNvPr>
          <p:cNvSpPr>
            <a:spLocks noGrp="1"/>
          </p:cNvSpPr>
          <p:nvPr>
            <p:ph type="title"/>
          </p:nvPr>
        </p:nvSpPr>
        <p:spPr/>
        <p:txBody>
          <a:bodyPr>
            <a:normAutofit/>
          </a:bodyPr>
          <a:lstStyle/>
          <a:p>
            <a:r>
              <a:rPr kumimoji="1" lang="ja-JP" altLang="en-US" b="1" dirty="0">
                <a:latin typeface="メイリオ" panose="020B0604030504040204" pitchFamily="50" charset="-128"/>
                <a:ea typeface="メイリオ" panose="020B0604030504040204" pitchFamily="50" charset="-128"/>
              </a:rPr>
              <a:t>実施までの流れ</a:t>
            </a:r>
            <a:r>
              <a:rPr kumimoji="1" lang="en-US" altLang="ja-JP" b="1" dirty="0">
                <a:latin typeface="メイリオ" panose="020B0604030504040204" pitchFamily="50" charset="-128"/>
                <a:ea typeface="メイリオ" panose="020B0604030504040204" pitchFamily="50" charset="-128"/>
              </a:rPr>
              <a:t>(2)</a:t>
            </a:r>
            <a:r>
              <a:rPr kumimoji="1" lang="ja-JP" altLang="en-US" b="1" dirty="0">
                <a:latin typeface="メイリオ" panose="020B0604030504040204" pitchFamily="50" charset="-128"/>
                <a:ea typeface="メイリオ" panose="020B0604030504040204" pitchFamily="50" charset="-128"/>
              </a:rPr>
              <a:t>（～実施日前日まで）</a:t>
            </a:r>
          </a:p>
        </p:txBody>
      </p:sp>
      <p:graphicFrame>
        <p:nvGraphicFramePr>
          <p:cNvPr id="33" name="表 32"/>
          <p:cNvGraphicFramePr>
            <a:graphicFrameLocks noGrp="1"/>
          </p:cNvGraphicFramePr>
          <p:nvPr>
            <p:extLst>
              <p:ext uri="{D42A27DB-BD31-4B8C-83A1-F6EECF244321}">
                <p14:modId xmlns:p14="http://schemas.microsoft.com/office/powerpoint/2010/main" val="214344212"/>
              </p:ext>
            </p:extLst>
          </p:nvPr>
        </p:nvGraphicFramePr>
        <p:xfrm>
          <a:off x="548948" y="2061605"/>
          <a:ext cx="11304000" cy="4389120"/>
        </p:xfrm>
        <a:graphic>
          <a:graphicData uri="http://schemas.openxmlformats.org/drawingml/2006/table">
            <a:tbl>
              <a:tblPr firstRow="1" bandRow="1">
                <a:tableStyleId>{5C22544A-7EE6-4342-B048-85BDC9FD1C3A}</a:tableStyleId>
              </a:tblPr>
              <a:tblGrid>
                <a:gridCol w="3528000">
                  <a:extLst>
                    <a:ext uri="{9D8B030D-6E8A-4147-A177-3AD203B41FA5}">
                      <a16:colId xmlns:a16="http://schemas.microsoft.com/office/drawing/2014/main" val="3530260973"/>
                    </a:ext>
                  </a:extLst>
                </a:gridCol>
                <a:gridCol w="360000">
                  <a:extLst>
                    <a:ext uri="{9D8B030D-6E8A-4147-A177-3AD203B41FA5}">
                      <a16:colId xmlns:a16="http://schemas.microsoft.com/office/drawing/2014/main" val="2485626901"/>
                    </a:ext>
                  </a:extLst>
                </a:gridCol>
                <a:gridCol w="3528000">
                  <a:extLst>
                    <a:ext uri="{9D8B030D-6E8A-4147-A177-3AD203B41FA5}">
                      <a16:colId xmlns:a16="http://schemas.microsoft.com/office/drawing/2014/main" val="3711207824"/>
                    </a:ext>
                  </a:extLst>
                </a:gridCol>
                <a:gridCol w="360000">
                  <a:extLst>
                    <a:ext uri="{9D8B030D-6E8A-4147-A177-3AD203B41FA5}">
                      <a16:colId xmlns:a16="http://schemas.microsoft.com/office/drawing/2014/main" val="2136303050"/>
                    </a:ext>
                  </a:extLst>
                </a:gridCol>
                <a:gridCol w="3528000">
                  <a:extLst>
                    <a:ext uri="{9D8B030D-6E8A-4147-A177-3AD203B41FA5}">
                      <a16:colId xmlns:a16="http://schemas.microsoft.com/office/drawing/2014/main" val="449290056"/>
                    </a:ext>
                  </a:extLst>
                </a:gridCol>
              </a:tblGrid>
              <a:tr h="432000">
                <a:tc>
                  <a:txBody>
                    <a:bodyPr/>
                    <a:lstStyle/>
                    <a:p>
                      <a:pPr algn="ctr"/>
                      <a:r>
                        <a:rPr kumimoji="1" lang="ja-JP" altLang="en-US" sz="1800" dirty="0">
                          <a:solidFill>
                            <a:schemeClr val="tx1"/>
                          </a:solidFill>
                        </a:rPr>
                        <a:t>事業実施団体等</a:t>
                      </a:r>
                      <a:endParaRPr kumimoji="1" lang="en-US" altLang="ja-JP" sz="1800" dirty="0">
                        <a:solidFill>
                          <a:schemeClr val="tx1"/>
                        </a:solidFill>
                      </a:endParaRPr>
                    </a:p>
                    <a:p>
                      <a:pPr algn="ctr"/>
                      <a:r>
                        <a:rPr kumimoji="1" lang="ja-JP" altLang="en-US" sz="1800" dirty="0">
                          <a:solidFill>
                            <a:schemeClr val="tx1"/>
                          </a:solidFill>
                        </a:rPr>
                        <a:t>（庁内各課含む）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800" dirty="0">
                          <a:solidFill>
                            <a:schemeClr val="tx1"/>
                          </a:solidFill>
                        </a:rPr>
                        <a:t>仙台市</a:t>
                      </a:r>
                      <a:endParaRPr kumimoji="1" lang="en-US" altLang="ja-JP" sz="1800" dirty="0">
                        <a:solidFill>
                          <a:schemeClr val="tx1"/>
                        </a:solidFill>
                      </a:endParaRPr>
                    </a:p>
                    <a:p>
                      <a:pPr algn="ctr"/>
                      <a:r>
                        <a:rPr kumimoji="1" lang="ja-JP" altLang="en-US" sz="1800" dirty="0">
                          <a:solidFill>
                            <a:schemeClr val="tx1"/>
                          </a:solidFill>
                        </a:rPr>
                        <a:t>（まちのデジタル推進課）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800" dirty="0">
                          <a:solidFill>
                            <a:schemeClr val="tx1"/>
                          </a:solidFill>
                        </a:rPr>
                        <a:t>ソフトバンク株式会社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942695"/>
                  </a:ext>
                </a:extLst>
              </a:tr>
              <a:tr h="640080">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endParaRPr kumimoji="1" lang="en-US" altLang="ja-JP"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endParaRPr kumimoji="1" lang="en-US" altLang="ja-JP"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①物品借用依頼・調整等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890235"/>
                  </a:ext>
                </a:extLst>
              </a:tr>
              <a:tr h="640080">
                <a:tc>
                  <a:txBody>
                    <a:bodyPr/>
                    <a:lstStyle/>
                    <a:p>
                      <a:pPr algn="l"/>
                      <a:r>
                        <a:rPr kumimoji="1" lang="ja-JP" altLang="en-US" sz="1800" dirty="0">
                          <a:solidFill>
                            <a:schemeClr val="tx1"/>
                          </a:solidFill>
                        </a:rPr>
                        <a:t>②物品貸出確認・調整等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539268"/>
                  </a:ext>
                </a:extLst>
              </a:tr>
              <a:tr h="640080">
                <a:tc>
                  <a:txBody>
                    <a:bodyPr/>
                    <a:lstStyle/>
                    <a:p>
                      <a:pPr algn="l"/>
                      <a:r>
                        <a:rPr kumimoji="1" lang="ja-JP" altLang="en-US" sz="1800" dirty="0">
                          <a:solidFill>
                            <a:schemeClr val="tx1"/>
                          </a:solidFill>
                        </a:rPr>
                        <a:t>③以下は必要に応じて準備</a:t>
                      </a:r>
                      <a:endParaRPr kumimoji="1" lang="en-US" altLang="ja-JP" sz="1800" dirty="0">
                        <a:solidFill>
                          <a:schemeClr val="tx1"/>
                        </a:solidFill>
                      </a:endParaRPr>
                    </a:p>
                    <a:p>
                      <a:pPr algn="l"/>
                      <a:r>
                        <a:rPr kumimoji="1" lang="ja-JP" altLang="en-US" sz="1800" dirty="0">
                          <a:solidFill>
                            <a:schemeClr val="tx1"/>
                          </a:solidFill>
                        </a:rPr>
                        <a:t>・会場確保・広報・申込受付</a:t>
                      </a:r>
                    </a:p>
                    <a:p>
                      <a:pPr algn="l"/>
                      <a:r>
                        <a:rPr kumimoji="1" lang="ja-JP" altLang="en-US" sz="1800" dirty="0">
                          <a:solidFill>
                            <a:schemeClr val="tx1"/>
                          </a:solidFill>
                        </a:rPr>
                        <a:t>・参加者選定・参加者案内通知</a:t>
                      </a:r>
                    </a:p>
                    <a:p>
                      <a:pPr algn="l"/>
                      <a:r>
                        <a:rPr kumimoji="1" lang="ja-JP" altLang="en-US" sz="1800" dirty="0">
                          <a:solidFill>
                            <a:schemeClr val="tx1"/>
                          </a:solidFill>
                        </a:rPr>
                        <a:t>・当日運営準備　　　　　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5299360"/>
                  </a:ext>
                </a:extLst>
              </a:tr>
              <a:tr h="640080">
                <a:tc>
                  <a:txBody>
                    <a:bodyPr/>
                    <a:lstStyle/>
                    <a:p>
                      <a:pPr algn="l"/>
                      <a:r>
                        <a:rPr kumimoji="1" lang="ja-JP" altLang="en-US" sz="1800" dirty="0">
                          <a:solidFill>
                            <a:schemeClr val="tx1"/>
                          </a:solidFill>
                        </a:rPr>
                        <a:t>④参加者数の報告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⑤参加者数の把握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20129"/>
                  </a:ext>
                </a:extLst>
              </a:tr>
              <a:tr h="640080">
                <a:tc>
                  <a:txBody>
                    <a:bodyPr/>
                    <a:lstStyle/>
                    <a:p>
                      <a:pPr algn="l"/>
                      <a:r>
                        <a:rPr kumimoji="1" lang="ja-JP" altLang="en-US" sz="1800" dirty="0">
                          <a:solidFill>
                            <a:schemeClr val="tx1"/>
                          </a:solidFill>
                        </a:rPr>
                        <a:t>⑦派遣講師の把握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⑥講師派遣調整完了・報告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6055195"/>
                  </a:ext>
                </a:extLst>
              </a:tr>
            </a:tbl>
          </a:graphicData>
        </a:graphic>
      </p:graphicFrame>
      <p:sp>
        <p:nvSpPr>
          <p:cNvPr id="3" name="角丸四角形 2"/>
          <p:cNvSpPr/>
          <p:nvPr/>
        </p:nvSpPr>
        <p:spPr>
          <a:xfrm>
            <a:off x="4579258" y="2800818"/>
            <a:ext cx="3243942" cy="3577771"/>
          </a:xfrm>
          <a:prstGeom prst="roundRect">
            <a:avLst>
              <a:gd name="adj" fmla="val 5481"/>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rgbClr val="C00000"/>
                </a:solidFill>
              </a:rPr>
              <a:t>※</a:t>
            </a:r>
            <a:r>
              <a:rPr kumimoji="1" lang="ja-JP" altLang="en-US" dirty="0">
                <a:solidFill>
                  <a:srgbClr val="C00000"/>
                </a:solidFill>
              </a:rPr>
              <a:t>本市は情報把握のみ</a:t>
            </a:r>
            <a:endParaRPr kumimoji="1" lang="en-US" altLang="ja-JP" dirty="0">
              <a:solidFill>
                <a:srgbClr val="C00000"/>
              </a:solidFill>
            </a:endParaRPr>
          </a:p>
          <a:p>
            <a:r>
              <a:rPr lang="en-US" altLang="ja-JP" dirty="0">
                <a:solidFill>
                  <a:srgbClr val="C00000"/>
                </a:solidFill>
              </a:rPr>
              <a:t>※</a:t>
            </a:r>
            <a:r>
              <a:rPr lang="ja-JP" altLang="en-US" dirty="0">
                <a:solidFill>
                  <a:srgbClr val="C00000"/>
                </a:solidFill>
              </a:rPr>
              <a:t>事業実施団体等とソフトバンク様にて直接調整行う</a:t>
            </a:r>
            <a:endParaRPr lang="en-US" altLang="ja-JP" dirty="0">
              <a:solidFill>
                <a:srgbClr val="C00000"/>
              </a:solidFill>
            </a:endParaRPr>
          </a:p>
        </p:txBody>
      </p:sp>
      <p:sp>
        <p:nvSpPr>
          <p:cNvPr id="5"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en-US" altLang="ja-JP" sz="1400"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11</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1418774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2D38EB-9DEF-4003-BDD1-D1B24B88E6DC}"/>
              </a:ext>
            </a:extLst>
          </p:cNvPr>
          <p:cNvSpPr>
            <a:spLocks noGrp="1"/>
          </p:cNvSpPr>
          <p:nvPr>
            <p:ph type="title"/>
          </p:nvPr>
        </p:nvSpPr>
        <p:spPr/>
        <p:txBody>
          <a:bodyPr>
            <a:normAutofit/>
          </a:bodyPr>
          <a:lstStyle/>
          <a:p>
            <a:r>
              <a:rPr kumimoji="1" lang="ja-JP" altLang="en-US" b="1" dirty="0">
                <a:latin typeface="メイリオ" panose="020B0604030504040204" pitchFamily="50" charset="-128"/>
                <a:ea typeface="メイリオ" panose="020B0604030504040204" pitchFamily="50" charset="-128"/>
              </a:rPr>
              <a:t>実施までの流れ</a:t>
            </a:r>
            <a:r>
              <a:rPr kumimoji="1" lang="en-US" altLang="ja-JP" b="1" dirty="0">
                <a:latin typeface="メイリオ" panose="020B0604030504040204" pitchFamily="50" charset="-128"/>
                <a:ea typeface="メイリオ" panose="020B0604030504040204" pitchFamily="50" charset="-128"/>
              </a:rPr>
              <a:t>(3)</a:t>
            </a:r>
            <a:r>
              <a:rPr kumimoji="1" lang="ja-JP" altLang="en-US" b="1" dirty="0">
                <a:latin typeface="メイリオ" panose="020B0604030504040204" pitchFamily="50" charset="-128"/>
                <a:ea typeface="メイリオ" panose="020B0604030504040204" pitchFamily="50" charset="-128"/>
              </a:rPr>
              <a:t>（実施日当日～）</a:t>
            </a:r>
          </a:p>
        </p:txBody>
      </p:sp>
      <p:graphicFrame>
        <p:nvGraphicFramePr>
          <p:cNvPr id="33" name="表 32"/>
          <p:cNvGraphicFramePr>
            <a:graphicFrameLocks noGrp="1"/>
          </p:cNvGraphicFramePr>
          <p:nvPr>
            <p:extLst>
              <p:ext uri="{D42A27DB-BD31-4B8C-83A1-F6EECF244321}">
                <p14:modId xmlns:p14="http://schemas.microsoft.com/office/powerpoint/2010/main" val="33602663"/>
              </p:ext>
            </p:extLst>
          </p:nvPr>
        </p:nvGraphicFramePr>
        <p:xfrm>
          <a:off x="548949" y="2065085"/>
          <a:ext cx="11304000" cy="4480560"/>
        </p:xfrm>
        <a:graphic>
          <a:graphicData uri="http://schemas.openxmlformats.org/drawingml/2006/table">
            <a:tbl>
              <a:tblPr firstRow="1" bandRow="1">
                <a:tableStyleId>{5C22544A-7EE6-4342-B048-85BDC9FD1C3A}</a:tableStyleId>
              </a:tblPr>
              <a:tblGrid>
                <a:gridCol w="3528000">
                  <a:extLst>
                    <a:ext uri="{9D8B030D-6E8A-4147-A177-3AD203B41FA5}">
                      <a16:colId xmlns:a16="http://schemas.microsoft.com/office/drawing/2014/main" val="3530260973"/>
                    </a:ext>
                  </a:extLst>
                </a:gridCol>
                <a:gridCol w="360000">
                  <a:extLst>
                    <a:ext uri="{9D8B030D-6E8A-4147-A177-3AD203B41FA5}">
                      <a16:colId xmlns:a16="http://schemas.microsoft.com/office/drawing/2014/main" val="2485626901"/>
                    </a:ext>
                  </a:extLst>
                </a:gridCol>
                <a:gridCol w="3528000">
                  <a:extLst>
                    <a:ext uri="{9D8B030D-6E8A-4147-A177-3AD203B41FA5}">
                      <a16:colId xmlns:a16="http://schemas.microsoft.com/office/drawing/2014/main" val="3711207824"/>
                    </a:ext>
                  </a:extLst>
                </a:gridCol>
                <a:gridCol w="360000">
                  <a:extLst>
                    <a:ext uri="{9D8B030D-6E8A-4147-A177-3AD203B41FA5}">
                      <a16:colId xmlns:a16="http://schemas.microsoft.com/office/drawing/2014/main" val="2136303050"/>
                    </a:ext>
                  </a:extLst>
                </a:gridCol>
                <a:gridCol w="3528000">
                  <a:extLst>
                    <a:ext uri="{9D8B030D-6E8A-4147-A177-3AD203B41FA5}">
                      <a16:colId xmlns:a16="http://schemas.microsoft.com/office/drawing/2014/main" val="449290056"/>
                    </a:ext>
                  </a:extLst>
                </a:gridCol>
              </a:tblGrid>
              <a:tr h="432000">
                <a:tc>
                  <a:txBody>
                    <a:bodyPr/>
                    <a:lstStyle/>
                    <a:p>
                      <a:pPr algn="ctr"/>
                      <a:r>
                        <a:rPr kumimoji="1" lang="ja-JP" altLang="en-US" sz="1800" dirty="0">
                          <a:solidFill>
                            <a:schemeClr val="tx1"/>
                          </a:solidFill>
                        </a:rPr>
                        <a:t>事業実施団体等</a:t>
                      </a:r>
                      <a:endParaRPr kumimoji="1" lang="en-US" altLang="ja-JP" sz="1800" dirty="0">
                        <a:solidFill>
                          <a:schemeClr val="tx1"/>
                        </a:solidFill>
                      </a:endParaRPr>
                    </a:p>
                    <a:p>
                      <a:pPr algn="ctr"/>
                      <a:r>
                        <a:rPr kumimoji="1" lang="ja-JP" altLang="en-US" sz="1800" dirty="0">
                          <a:solidFill>
                            <a:schemeClr val="tx1"/>
                          </a:solidFill>
                        </a:rPr>
                        <a:t>（庁内各課含む）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800" dirty="0">
                          <a:solidFill>
                            <a:schemeClr val="tx1"/>
                          </a:solidFill>
                        </a:rPr>
                        <a:t>仙台市</a:t>
                      </a:r>
                      <a:endParaRPr kumimoji="1" lang="en-US" altLang="ja-JP" sz="1800" dirty="0">
                        <a:solidFill>
                          <a:schemeClr val="tx1"/>
                        </a:solidFill>
                      </a:endParaRPr>
                    </a:p>
                    <a:p>
                      <a:pPr algn="ctr"/>
                      <a:r>
                        <a:rPr kumimoji="1" lang="ja-JP" altLang="en-US" sz="1800" dirty="0">
                          <a:solidFill>
                            <a:schemeClr val="tx1"/>
                          </a:solidFill>
                        </a:rPr>
                        <a:t>（まちのデジタル推進課）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800" dirty="0">
                          <a:solidFill>
                            <a:schemeClr val="tx1"/>
                          </a:solidFill>
                        </a:rPr>
                        <a:t>ソフトバンク株式会社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942695"/>
                  </a:ext>
                </a:extLst>
              </a:tr>
              <a:tr h="640080">
                <a:tc>
                  <a:txBody>
                    <a:bodyPr/>
                    <a:lstStyle/>
                    <a:p>
                      <a:pPr algn="l"/>
                      <a:r>
                        <a:rPr kumimoji="1" lang="ja-JP" altLang="en-US" sz="1800" dirty="0">
                          <a:solidFill>
                            <a:schemeClr val="tx1"/>
                          </a:solidFill>
                        </a:rPr>
                        <a:t>①会場設営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en-US" altLang="ja-JP"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en-US" altLang="ja-JP"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②会場到着・設営等</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890235"/>
                  </a:ext>
                </a:extLst>
              </a:tr>
              <a:tr h="640080">
                <a:tc>
                  <a:txBody>
                    <a:bodyPr/>
                    <a:lstStyle/>
                    <a:p>
                      <a:pPr algn="l"/>
                      <a:r>
                        <a:rPr kumimoji="1" lang="ja-JP" altLang="en-US" sz="1800" dirty="0">
                          <a:solidFill>
                            <a:schemeClr val="tx1"/>
                          </a:solidFill>
                        </a:rPr>
                        <a:t>③参加者受付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539268"/>
                  </a:ext>
                </a:extLst>
              </a:tr>
              <a:tr h="640080">
                <a:tc>
                  <a:txBody>
                    <a:bodyPr/>
                    <a:lstStyle/>
                    <a:p>
                      <a:pPr algn="l"/>
                      <a:r>
                        <a:rPr kumimoji="1" lang="ja-JP" altLang="en-US" sz="1800" dirty="0">
                          <a:solidFill>
                            <a:schemeClr val="tx1"/>
                          </a:solidFill>
                        </a:rPr>
                        <a:t>④スマホ教室開始（運営）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800" dirty="0">
                          <a:solidFill>
                            <a:schemeClr val="tx1"/>
                          </a:solidFill>
                        </a:rPr>
                        <a:t>（可能な範囲で見学予定）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④スマホ教室開始（説明）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5299360"/>
                  </a:ext>
                </a:extLst>
              </a:tr>
              <a:tr h="640080">
                <a:tc>
                  <a:txBody>
                    <a:bodyPr/>
                    <a:lstStyle/>
                    <a:p>
                      <a:pPr algn="l"/>
                      <a:r>
                        <a:rPr kumimoji="1" lang="ja-JP" altLang="en-US" sz="1800" dirty="0">
                          <a:solidFill>
                            <a:schemeClr val="tx1"/>
                          </a:solidFill>
                        </a:rPr>
                        <a:t>⑤スマホ教室終了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⑤スマホ教室終了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20129"/>
                  </a:ext>
                </a:extLst>
              </a:tr>
              <a:tr h="640080">
                <a:tc>
                  <a:txBody>
                    <a:bodyPr/>
                    <a:lstStyle/>
                    <a:p>
                      <a:pPr algn="l"/>
                      <a:r>
                        <a:rPr kumimoji="1" lang="ja-JP" altLang="en-US" sz="1800" dirty="0">
                          <a:solidFill>
                            <a:schemeClr val="tx1"/>
                          </a:solidFill>
                        </a:rPr>
                        <a:t>⑥片付け・撤収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⑥片付け・撤収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6055195"/>
                  </a:ext>
                </a:extLst>
              </a:tr>
              <a:tr h="640080">
                <a:tc>
                  <a:txBody>
                    <a:bodyPr/>
                    <a:lstStyle/>
                    <a:p>
                      <a:pPr algn="l"/>
                      <a:r>
                        <a:rPr kumimoji="1" lang="ja-JP" altLang="en-US" sz="1800" dirty="0">
                          <a:solidFill>
                            <a:schemeClr val="tx1"/>
                          </a:solidFill>
                        </a:rPr>
                        <a:t>⑦実施報告書（指定様式）提出</a:t>
                      </a:r>
                      <a:endParaRPr kumimoji="1" lang="en-US" altLang="ja-JP" sz="1800" dirty="0">
                        <a:solidFill>
                          <a:schemeClr val="tx1"/>
                        </a:solidFill>
                      </a:endParaRPr>
                    </a:p>
                    <a:p>
                      <a:pPr algn="l"/>
                      <a:r>
                        <a:rPr kumimoji="1" lang="en-US" altLang="ja-JP" sz="1400" dirty="0">
                          <a:solidFill>
                            <a:srgbClr val="C00000"/>
                          </a:solidFill>
                        </a:rPr>
                        <a:t>※</a:t>
                      </a:r>
                      <a:r>
                        <a:rPr kumimoji="1" lang="ja-JP" altLang="en-US" sz="1400" dirty="0">
                          <a:solidFill>
                            <a:srgbClr val="C00000"/>
                          </a:solidFill>
                        </a:rPr>
                        <a:t>様式は申請受付時に提供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1800" dirty="0">
                          <a:solidFill>
                            <a:schemeClr val="tx1"/>
                          </a:solidFill>
                        </a:rPr>
                        <a:t>⑧実施報告書の確認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1087307"/>
                  </a:ext>
                </a:extLst>
              </a:tr>
            </a:tbl>
          </a:graphicData>
        </a:graphic>
      </p:graphicFrame>
      <p:sp>
        <p:nvSpPr>
          <p:cNvPr id="4"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en-US" altLang="ja-JP" sz="1100"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12</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3837541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D46E62-088E-4AB0-AD44-0873F636AB4C}"/>
              </a:ext>
            </a:extLst>
          </p:cNvPr>
          <p:cNvSpPr>
            <a:spLocks noGrp="1"/>
          </p:cNvSpPr>
          <p:nvPr>
            <p:ph type="title"/>
          </p:nvPr>
        </p:nvSpPr>
        <p:spPr/>
        <p:txBody>
          <a:bodyPr>
            <a:normAutofit/>
          </a:bodyPr>
          <a:lstStyle/>
          <a:p>
            <a:r>
              <a:rPr kumimoji="1" lang="ja-JP" altLang="en-US" b="1" dirty="0">
                <a:latin typeface="メイリオ" panose="020B0604030504040204" pitchFamily="50" charset="-128"/>
                <a:ea typeface="メイリオ" panose="020B0604030504040204" pitchFamily="50" charset="-128"/>
              </a:rPr>
              <a:t>過去の利用団体</a:t>
            </a:r>
          </a:p>
        </p:txBody>
      </p:sp>
      <p:sp>
        <p:nvSpPr>
          <p:cNvPr id="3" name="コンテンツ プレースホルダー 2">
            <a:extLst>
              <a:ext uri="{FF2B5EF4-FFF2-40B4-BE49-F238E27FC236}">
                <a16:creationId xmlns:a16="http://schemas.microsoft.com/office/drawing/2014/main" id="{73CE955C-9F59-45F0-9DF9-213B9C49468D}"/>
              </a:ext>
            </a:extLst>
          </p:cNvPr>
          <p:cNvSpPr>
            <a:spLocks noGrp="1"/>
          </p:cNvSpPr>
          <p:nvPr>
            <p:ph idx="1"/>
          </p:nvPr>
        </p:nvSpPr>
        <p:spPr>
          <a:xfrm>
            <a:off x="849785" y="2159358"/>
            <a:ext cx="4520726" cy="3876539"/>
          </a:xfrm>
        </p:spPr>
        <p:txBody>
          <a:bodyPr/>
          <a:lstStyle/>
          <a:p>
            <a:pPr marL="0" indent="0">
              <a:lnSpc>
                <a:spcPts val="4000"/>
              </a:lnSpc>
              <a:spcBef>
                <a:spcPts val="0"/>
              </a:spcBef>
              <a:buNone/>
            </a:pPr>
            <a:endParaRPr kumimoji="1" lang="en-US" altLang="ja-JP" sz="2000" dirty="0">
              <a:latin typeface="メイリオ" panose="020B0604030504040204" pitchFamily="50" charset="-128"/>
              <a:ea typeface="メイリオ" panose="020B0604030504040204" pitchFamily="50" charset="-128"/>
            </a:endParaRPr>
          </a:p>
          <a:p>
            <a:pPr marL="355600" indent="-355600">
              <a:lnSpc>
                <a:spcPts val="4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町内会</a:t>
            </a:r>
            <a:endParaRPr kumimoji="1" lang="en-US" altLang="ja-JP" sz="2000" dirty="0">
              <a:latin typeface="メイリオ" panose="020B0604030504040204" pitchFamily="50" charset="-128"/>
              <a:ea typeface="メイリオ" panose="020B0604030504040204" pitchFamily="50" charset="-128"/>
            </a:endParaRPr>
          </a:p>
          <a:p>
            <a:pPr marL="355600" indent="-355600">
              <a:lnSpc>
                <a:spcPts val="4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サークル団体</a:t>
            </a:r>
            <a:endParaRPr kumimoji="1" lang="en-US" altLang="ja-JP" sz="2000" dirty="0">
              <a:latin typeface="メイリオ" panose="020B0604030504040204" pitchFamily="50" charset="-128"/>
              <a:ea typeface="メイリオ" panose="020B0604030504040204" pitchFamily="50" charset="-128"/>
            </a:endParaRPr>
          </a:p>
          <a:p>
            <a:pPr marL="355600" indent="-355600">
              <a:lnSpc>
                <a:spcPts val="4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市民センター</a:t>
            </a:r>
            <a:endParaRPr kumimoji="1" lang="en-US" altLang="ja-JP" sz="2000" dirty="0">
              <a:latin typeface="メイリオ" panose="020B0604030504040204" pitchFamily="50" charset="-128"/>
              <a:ea typeface="メイリオ" panose="020B0604030504040204" pitchFamily="50" charset="-128"/>
            </a:endParaRPr>
          </a:p>
          <a:p>
            <a:pPr marL="355600" indent="-355600">
              <a:lnSpc>
                <a:spcPts val="4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地域包括支援センター</a:t>
            </a:r>
            <a:endParaRPr kumimoji="1" lang="en-US" altLang="ja-JP" sz="2000" dirty="0">
              <a:latin typeface="メイリオ" panose="020B0604030504040204" pitchFamily="50" charset="-128"/>
              <a:ea typeface="メイリオ" panose="020B0604030504040204" pitchFamily="50" charset="-128"/>
            </a:endParaRPr>
          </a:p>
          <a:p>
            <a:pPr marL="355600" indent="-355600">
              <a:lnSpc>
                <a:spcPts val="4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老人福祉センター</a:t>
            </a:r>
            <a:endParaRPr kumimoji="1" lang="en-US" altLang="ja-JP" sz="2000" dirty="0">
              <a:latin typeface="メイリオ" panose="020B0604030504040204" pitchFamily="50" charset="-128"/>
              <a:ea typeface="メイリオ" panose="020B0604030504040204" pitchFamily="50" charset="-128"/>
            </a:endParaRPr>
          </a:p>
          <a:p>
            <a:pPr marL="355600" indent="-355600">
              <a:lnSpc>
                <a:spcPts val="4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女性防火クラブ　など</a:t>
            </a:r>
            <a:endParaRPr kumimoji="1" lang="en-US" altLang="ja-JP" sz="2000" dirty="0">
              <a:latin typeface="メイリオ" panose="020B0604030504040204" pitchFamily="50" charset="-128"/>
              <a:ea typeface="メイリオ" panose="020B0604030504040204" pitchFamily="50" charset="-128"/>
            </a:endParaRPr>
          </a:p>
        </p:txBody>
      </p:sp>
      <p:sp>
        <p:nvSpPr>
          <p:cNvPr id="7"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en-US" altLang="ja-JP" sz="1400"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13</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
        <p:nvSpPr>
          <p:cNvPr id="10" name="テキスト プレースホルダー 5">
            <a:extLst>
              <a:ext uri="{FF2B5EF4-FFF2-40B4-BE49-F238E27FC236}">
                <a16:creationId xmlns:a16="http://schemas.microsoft.com/office/drawing/2014/main" id="{78860BC0-E4D8-4428-8741-459A09C46875}"/>
              </a:ext>
            </a:extLst>
          </p:cNvPr>
          <p:cNvSpPr txBox="1">
            <a:spLocks/>
          </p:cNvSpPr>
          <p:nvPr/>
        </p:nvSpPr>
        <p:spPr>
          <a:xfrm>
            <a:off x="5308851" y="2133191"/>
            <a:ext cx="3588204" cy="655776"/>
          </a:xfrm>
          <a:prstGeom prst="rect">
            <a:avLst/>
          </a:prstGeom>
        </p:spPr>
        <p:txBody>
          <a:bodyPr lIns="109728" tIns="109728" rIns="109728" bIns="91440" anchor="t"/>
          <a:lstStyle>
            <a:lvl1pPr marL="228600" indent="-228600" algn="l" defTabSz="914400" rtl="0" eaLnBrk="1" latinLnBrk="0" hangingPunct="1">
              <a:lnSpc>
                <a:spcPct val="120000"/>
              </a:lnSpc>
              <a:spcBef>
                <a:spcPts val="1000"/>
              </a:spcBef>
              <a:buFont typeface="Arial" panose="020B0604020202020204" pitchFamily="34" charset="0"/>
              <a:buChar char="•"/>
              <a:defRPr sz="2600" kern="1200" spc="15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200" kern="1200" spc="15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spc="15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kumimoji="1" lang="en-US" altLang="ja-JP" sz="20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開催</a:t>
            </a:r>
            <a:r>
              <a:rPr kumimoji="1" lang="ja-JP" altLang="en-US" sz="2000" b="1" dirty="0">
                <a:latin typeface="メイリオ" panose="020B0604030504040204" pitchFamily="50" charset="-128"/>
                <a:ea typeface="メイリオ" panose="020B0604030504040204" pitchFamily="50" charset="-128"/>
              </a:rPr>
              <a:t>の様子</a:t>
            </a:r>
            <a:r>
              <a:rPr kumimoji="1" lang="en-US" altLang="ja-JP" sz="2000" b="1" dirty="0">
                <a:latin typeface="メイリオ" panose="020B0604030504040204" pitchFamily="50" charset="-128"/>
                <a:ea typeface="メイリオ" panose="020B0604030504040204" pitchFamily="50" charset="-128"/>
              </a:rPr>
              <a:t>】</a:t>
            </a:r>
          </a:p>
        </p:txBody>
      </p:sp>
      <p:pic>
        <p:nvPicPr>
          <p:cNvPr id="11" name="図 10"/>
          <p:cNvPicPr>
            <a:picLocks noChangeAspect="1"/>
          </p:cNvPicPr>
          <p:nvPr/>
        </p:nvPicPr>
        <p:blipFill rotWithShape="1">
          <a:blip r:embed="rId2" cstate="print">
            <a:extLst>
              <a:ext uri="{28A0092B-C50C-407E-A947-70E740481C1C}">
                <a14:useLocalDpi xmlns:a14="http://schemas.microsoft.com/office/drawing/2010/main" val="0"/>
              </a:ext>
            </a:extLst>
          </a:blip>
          <a:srcRect l="4132" t="24225" r="-1221" b="-250"/>
          <a:stretch/>
        </p:blipFill>
        <p:spPr>
          <a:xfrm>
            <a:off x="5559380" y="2746820"/>
            <a:ext cx="5786907" cy="3398549"/>
          </a:xfrm>
          <a:prstGeom prst="rect">
            <a:avLst/>
          </a:prstGeom>
        </p:spPr>
      </p:pic>
      <p:sp>
        <p:nvSpPr>
          <p:cNvPr id="12" name="テキスト プレースホルダー 5">
            <a:extLst>
              <a:ext uri="{FF2B5EF4-FFF2-40B4-BE49-F238E27FC236}">
                <a16:creationId xmlns:a16="http://schemas.microsoft.com/office/drawing/2014/main" id="{78860BC0-E4D8-4428-8741-459A09C46875}"/>
              </a:ext>
            </a:extLst>
          </p:cNvPr>
          <p:cNvSpPr txBox="1">
            <a:spLocks/>
          </p:cNvSpPr>
          <p:nvPr/>
        </p:nvSpPr>
        <p:spPr>
          <a:xfrm>
            <a:off x="711092" y="2133191"/>
            <a:ext cx="3843735" cy="655776"/>
          </a:xfrm>
          <a:prstGeom prst="rect">
            <a:avLst/>
          </a:prstGeom>
        </p:spPr>
        <p:txBody>
          <a:bodyPr lIns="109728" tIns="109728" rIns="109728" bIns="91440" anchor="t"/>
          <a:lstStyle>
            <a:lvl1pPr marL="228600" indent="-228600" algn="l" defTabSz="914400" rtl="0" eaLnBrk="1" latinLnBrk="0" hangingPunct="1">
              <a:lnSpc>
                <a:spcPct val="120000"/>
              </a:lnSpc>
              <a:spcBef>
                <a:spcPts val="1000"/>
              </a:spcBef>
              <a:buFont typeface="Arial" panose="020B0604020202020204" pitchFamily="34" charset="0"/>
              <a:buChar char="•"/>
              <a:defRPr sz="2600" kern="1200" spc="15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200" kern="1200" spc="15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spc="15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kumimoji="1" lang="en-US" altLang="ja-JP" sz="20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利用団体（</a:t>
            </a:r>
            <a:r>
              <a:rPr lang="en-US" altLang="ja-JP" sz="20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一部抜粋）</a:t>
            </a:r>
            <a:r>
              <a:rPr kumimoji="1" lang="en-US" altLang="ja-JP" sz="2000" b="1" dirty="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854932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8B9DED-1D0C-464A-AB3F-1DA64648A680}"/>
              </a:ext>
            </a:extLst>
          </p:cNvPr>
          <p:cNvSpPr>
            <a:spLocks noGrp="1"/>
          </p:cNvSpPr>
          <p:nvPr>
            <p:ph type="title"/>
          </p:nvPr>
        </p:nvSpPr>
        <p:spPr/>
        <p:txBody>
          <a:bodyPr/>
          <a:lstStyle/>
          <a:p>
            <a:r>
              <a:rPr kumimoji="1" lang="ja-JP" altLang="en-US" b="1" dirty="0">
                <a:latin typeface="メイリオ" panose="020B0604030504040204" pitchFamily="50" charset="-128"/>
                <a:ea typeface="メイリオ" panose="020B0604030504040204" pitchFamily="50" charset="-128"/>
              </a:rPr>
              <a:t>その他</a:t>
            </a:r>
          </a:p>
        </p:txBody>
      </p:sp>
      <p:sp>
        <p:nvSpPr>
          <p:cNvPr id="10" name="コンテンツ プレースホルダー 2">
            <a:extLst>
              <a:ext uri="{FF2B5EF4-FFF2-40B4-BE49-F238E27FC236}">
                <a16:creationId xmlns:a16="http://schemas.microsoft.com/office/drawing/2014/main" id="{73CE955C-9F59-45F0-9DF9-213B9C49468D}"/>
              </a:ext>
            </a:extLst>
          </p:cNvPr>
          <p:cNvSpPr>
            <a:spLocks noGrp="1"/>
          </p:cNvSpPr>
          <p:nvPr>
            <p:ph idx="1"/>
          </p:nvPr>
        </p:nvSpPr>
        <p:spPr>
          <a:xfrm>
            <a:off x="534782" y="2421203"/>
            <a:ext cx="10837512" cy="4201805"/>
          </a:xfrm>
        </p:spPr>
        <p:txBody>
          <a:bodyPr anchor="t"/>
          <a:lstStyle/>
          <a:p>
            <a:pPr marL="355600" indent="-355600">
              <a:lnSpc>
                <a:spcPts val="2300"/>
              </a:lnSpc>
              <a:spcBef>
                <a:spcPts val="0"/>
              </a:spcBef>
              <a:buFont typeface="Wingdings" panose="05000000000000000000" pitchFamily="2" charset="2"/>
              <a:buChar char="l"/>
            </a:pPr>
            <a:r>
              <a:rPr kumimoji="1" lang="ja-JP" altLang="en-US" sz="1600" b="0" dirty="0">
                <a:latin typeface="メイリオ" panose="020B0604030504040204" pitchFamily="50" charset="-128"/>
                <a:ea typeface="メイリオ" panose="020B0604030504040204" pitchFamily="50" charset="-128"/>
              </a:rPr>
              <a:t>実施希望日によっては日時調整をお願いする場合がございますのでご了承ください。</a:t>
            </a:r>
            <a:endParaRPr kumimoji="1" lang="en-US" altLang="ja-JP" sz="1600" b="0" dirty="0">
              <a:latin typeface="メイリオ" panose="020B0604030504040204" pitchFamily="50" charset="-128"/>
              <a:ea typeface="メイリオ" panose="020B0604030504040204" pitchFamily="50" charset="-128"/>
            </a:endParaRPr>
          </a:p>
          <a:p>
            <a:pPr marL="355600" indent="-355600">
              <a:lnSpc>
                <a:spcPts val="2300"/>
              </a:lnSpc>
              <a:spcBef>
                <a:spcPts val="0"/>
              </a:spcBef>
              <a:buFont typeface="Wingdings" panose="05000000000000000000" pitchFamily="2" charset="2"/>
              <a:buChar char="l"/>
            </a:pPr>
            <a:r>
              <a:rPr kumimoji="1" lang="ja-JP" altLang="en-US" sz="1600" b="0" dirty="0">
                <a:latin typeface="メイリオ" panose="020B0604030504040204" pitchFamily="50" charset="-128"/>
                <a:ea typeface="メイリオ" panose="020B0604030504040204" pitchFamily="50" charset="-128"/>
              </a:rPr>
              <a:t>定員多数により対応困難な場合は、複数日でご検討いただく場合などがございますのでご了承ください。</a:t>
            </a:r>
            <a:endParaRPr kumimoji="1" lang="en-US" altLang="ja-JP" sz="1600" b="0" dirty="0">
              <a:latin typeface="メイリオ" panose="020B0604030504040204" pitchFamily="50" charset="-128"/>
              <a:ea typeface="メイリオ" panose="020B0604030504040204" pitchFamily="50" charset="-128"/>
            </a:endParaRPr>
          </a:p>
          <a:p>
            <a:pPr marL="355600" indent="-355600">
              <a:lnSpc>
                <a:spcPts val="2300"/>
              </a:lnSpc>
              <a:spcBef>
                <a:spcPts val="0"/>
              </a:spcBef>
              <a:buFont typeface="Wingdings" panose="05000000000000000000" pitchFamily="2" charset="2"/>
              <a:buChar char="l"/>
            </a:pPr>
            <a:r>
              <a:rPr kumimoji="1" lang="ja-JP" altLang="en-US" sz="1600" b="0" dirty="0">
                <a:latin typeface="メイリオ" panose="020B0604030504040204" pitchFamily="50" charset="-128"/>
                <a:ea typeface="メイリオ" panose="020B0604030504040204" pitchFamily="50" charset="-128"/>
              </a:rPr>
              <a:t>まちのデジタル推進課に講座内容等を相談する際は、できる限り電子メールにてご連絡ください。</a:t>
            </a:r>
            <a:endParaRPr kumimoji="1" lang="en-US" altLang="ja-JP" sz="1600" b="0" dirty="0">
              <a:latin typeface="メイリオ" panose="020B0604030504040204" pitchFamily="50" charset="-128"/>
              <a:ea typeface="メイリオ" panose="020B0604030504040204" pitchFamily="50" charset="-128"/>
            </a:endParaRPr>
          </a:p>
          <a:p>
            <a:pPr marL="355600" indent="-355600">
              <a:lnSpc>
                <a:spcPts val="2300"/>
              </a:lnSpc>
              <a:spcBef>
                <a:spcPts val="0"/>
              </a:spcBef>
              <a:buFont typeface="Wingdings" panose="05000000000000000000" pitchFamily="2" charset="2"/>
              <a:buChar char="l"/>
            </a:pPr>
            <a:r>
              <a:rPr kumimoji="1" lang="ja-JP" altLang="en-US" sz="1600" b="0" dirty="0">
                <a:latin typeface="メイリオ" panose="020B0604030504040204" pitchFamily="50" charset="-128"/>
                <a:ea typeface="メイリオ" panose="020B0604030504040204" pitchFamily="50" charset="-128"/>
              </a:rPr>
              <a:t>実施日当日、まちのデジタル推進課の職員が見学に行く場合がございますのでご了承ください（事前連絡あり）。この際、記録写真を撮影するので撮影へのご協力をお願いします。</a:t>
            </a:r>
            <a:endParaRPr kumimoji="1" lang="en-US" altLang="ja-JP" sz="1600" b="0" dirty="0">
              <a:latin typeface="メイリオ" panose="020B0604030504040204" pitchFamily="50" charset="-128"/>
              <a:ea typeface="メイリオ" panose="020B0604030504040204" pitchFamily="50" charset="-128"/>
            </a:endParaRPr>
          </a:p>
          <a:p>
            <a:pPr marL="355600" indent="-355600">
              <a:lnSpc>
                <a:spcPts val="2300"/>
              </a:lnSpc>
              <a:spcBef>
                <a:spcPts val="0"/>
              </a:spcBef>
              <a:buFont typeface="Wingdings" panose="05000000000000000000" pitchFamily="2" charset="2"/>
              <a:buChar char="l"/>
            </a:pPr>
            <a:r>
              <a:rPr kumimoji="1" lang="ja-JP" altLang="en-US" sz="1600" b="0" dirty="0">
                <a:latin typeface="メイリオ" panose="020B0604030504040204" pitchFamily="50" charset="-128"/>
                <a:ea typeface="メイリオ" panose="020B0604030504040204" pitchFamily="50" charset="-128"/>
              </a:rPr>
              <a:t>実施状況（記録写真等）を庁内外に向けて紹介する場合がございますが、ご要望がある際はご相談の際にお申し付けください。</a:t>
            </a:r>
            <a:endParaRPr kumimoji="1" lang="en-US" altLang="ja-JP" sz="1600" b="0" dirty="0">
              <a:latin typeface="メイリオ" panose="020B0604030504040204" pitchFamily="50" charset="-128"/>
              <a:ea typeface="メイリオ" panose="020B0604030504040204" pitchFamily="50" charset="-128"/>
            </a:endParaRPr>
          </a:p>
          <a:p>
            <a:pPr marL="355600" indent="-355600">
              <a:lnSpc>
                <a:spcPts val="2300"/>
              </a:lnSpc>
              <a:spcBef>
                <a:spcPts val="0"/>
              </a:spcBef>
              <a:buFont typeface="Wingdings" panose="05000000000000000000" pitchFamily="2" charset="2"/>
              <a:buChar char="l"/>
            </a:pPr>
            <a:r>
              <a:rPr kumimoji="1" lang="ja-JP" altLang="en-US" sz="1600" b="0" dirty="0">
                <a:latin typeface="メイリオ" panose="020B0604030504040204" pitchFamily="50" charset="-128"/>
                <a:ea typeface="メイリオ" panose="020B0604030504040204" pitchFamily="50" charset="-128"/>
              </a:rPr>
              <a:t>詳細は仙台市ホームページにも掲載しております。</a:t>
            </a:r>
            <a:endParaRPr kumimoji="1" lang="en-US" altLang="ja-JP" sz="1600" b="0" dirty="0">
              <a:latin typeface="メイリオ" panose="020B0604030504040204" pitchFamily="50" charset="-128"/>
              <a:ea typeface="メイリオ" panose="020B0604030504040204" pitchFamily="50" charset="-128"/>
            </a:endParaRPr>
          </a:p>
          <a:p>
            <a:pPr marL="355600" indent="-355600">
              <a:lnSpc>
                <a:spcPts val="2300"/>
              </a:lnSpc>
              <a:spcBef>
                <a:spcPts val="0"/>
              </a:spcBef>
              <a:buFont typeface="Wingdings" panose="05000000000000000000" pitchFamily="2" charset="2"/>
              <a:buChar char="l"/>
            </a:pPr>
            <a:r>
              <a:rPr kumimoji="1" lang="ja-JP" altLang="en-US" sz="1600" b="0" dirty="0">
                <a:latin typeface="メイリオ" panose="020B0604030504040204" pitchFamily="50" charset="-128"/>
                <a:ea typeface="メイリオ" panose="020B0604030504040204" pitchFamily="50" charset="-128"/>
              </a:rPr>
              <a:t>お問い合わせは以下にお願いします。</a:t>
            </a:r>
            <a:endParaRPr kumimoji="1" lang="en-US" altLang="ja-JP" sz="1600" b="0" dirty="0">
              <a:latin typeface="メイリオ" panose="020B0604030504040204" pitchFamily="50" charset="-128"/>
              <a:ea typeface="メイリオ" panose="020B0604030504040204" pitchFamily="50" charset="-128"/>
            </a:endParaRPr>
          </a:p>
          <a:p>
            <a:pPr>
              <a:lnSpc>
                <a:spcPts val="2300"/>
              </a:lnSpc>
              <a:spcBef>
                <a:spcPts val="0"/>
              </a:spcBef>
            </a:pPr>
            <a:r>
              <a:rPr kumimoji="1" lang="ja-JP" altLang="en-US" sz="1600" b="0" dirty="0">
                <a:latin typeface="メイリオ" panose="020B0604030504040204" pitchFamily="50" charset="-128"/>
                <a:ea typeface="メイリオ" panose="020B0604030504040204" pitchFamily="50" charset="-128"/>
              </a:rPr>
              <a:t>　 担当：まちづくり政策局まちのデジタル推進課</a:t>
            </a:r>
            <a:endParaRPr kumimoji="1" lang="en-US" altLang="ja-JP" sz="1600" b="0" dirty="0">
              <a:latin typeface="メイリオ" panose="020B0604030504040204" pitchFamily="50" charset="-128"/>
              <a:ea typeface="メイリオ" panose="020B0604030504040204" pitchFamily="50" charset="-128"/>
            </a:endParaRPr>
          </a:p>
          <a:p>
            <a:pPr>
              <a:lnSpc>
                <a:spcPts val="2300"/>
              </a:lnSpc>
              <a:spcBef>
                <a:spcPts val="0"/>
              </a:spcBef>
            </a:pPr>
            <a:r>
              <a:rPr kumimoji="1" lang="ja-JP" altLang="en-US" sz="1600" b="0" dirty="0">
                <a:latin typeface="メイリオ" panose="020B0604030504040204" pitchFamily="50" charset="-128"/>
                <a:ea typeface="メイリオ" panose="020B0604030504040204" pitchFamily="50" charset="-128"/>
              </a:rPr>
              <a:t>　 電話：</a:t>
            </a:r>
            <a:r>
              <a:rPr kumimoji="1" lang="en-US" altLang="ja-JP" sz="1600" b="0" dirty="0">
                <a:latin typeface="メイリオ" panose="020B0604030504040204" pitchFamily="50" charset="-128"/>
                <a:ea typeface="メイリオ" panose="020B0604030504040204" pitchFamily="50" charset="-128"/>
              </a:rPr>
              <a:t>022-214-8636</a:t>
            </a:r>
            <a:r>
              <a:rPr kumimoji="1" lang="ja-JP" altLang="en-US" sz="1600" b="0" dirty="0">
                <a:latin typeface="メイリオ" panose="020B0604030504040204" pitchFamily="50" charset="-128"/>
                <a:ea typeface="メイリオ" panose="020B0604030504040204" pitchFamily="50" charset="-128"/>
              </a:rPr>
              <a:t>（</a:t>
            </a:r>
            <a:r>
              <a:rPr kumimoji="1" lang="en-US" altLang="ja-JP" sz="1600" b="0" dirty="0">
                <a:latin typeface="メイリオ" panose="020B0604030504040204" pitchFamily="50" charset="-128"/>
                <a:ea typeface="メイリオ" panose="020B0604030504040204" pitchFamily="50" charset="-128"/>
              </a:rPr>
              <a:t>FAX</a:t>
            </a:r>
            <a:r>
              <a:rPr kumimoji="1" lang="ja-JP" altLang="en-US" sz="1600" b="0" dirty="0">
                <a:latin typeface="メイリオ" panose="020B0604030504040204" pitchFamily="50" charset="-128"/>
                <a:ea typeface="メイリオ" panose="020B0604030504040204" pitchFamily="50" charset="-128"/>
              </a:rPr>
              <a:t>：</a:t>
            </a:r>
            <a:r>
              <a:rPr kumimoji="1" lang="en-US" altLang="ja-JP" sz="1600" b="0" dirty="0">
                <a:latin typeface="メイリオ" panose="020B0604030504040204" pitchFamily="50" charset="-128"/>
                <a:ea typeface="メイリオ" panose="020B0604030504040204" pitchFamily="50" charset="-128"/>
              </a:rPr>
              <a:t>022-214-8136</a:t>
            </a:r>
            <a:r>
              <a:rPr kumimoji="1" lang="ja-JP" altLang="en-US" sz="1600" b="0" dirty="0">
                <a:latin typeface="メイリオ" panose="020B0604030504040204" pitchFamily="50" charset="-128"/>
                <a:ea typeface="メイリオ" panose="020B0604030504040204" pitchFamily="50" charset="-128"/>
              </a:rPr>
              <a:t>）</a:t>
            </a:r>
            <a:endParaRPr kumimoji="1" lang="en-US" altLang="ja-JP" sz="1600" b="0" dirty="0">
              <a:latin typeface="メイリオ" panose="020B0604030504040204" pitchFamily="50" charset="-128"/>
              <a:ea typeface="メイリオ" panose="020B0604030504040204" pitchFamily="50" charset="-128"/>
            </a:endParaRPr>
          </a:p>
          <a:p>
            <a:pPr>
              <a:lnSpc>
                <a:spcPts val="2300"/>
              </a:lnSpc>
              <a:spcBef>
                <a:spcPts val="0"/>
              </a:spcBef>
            </a:pPr>
            <a:r>
              <a:rPr kumimoji="1" lang="ja-JP" altLang="en-US" sz="1600" b="0" dirty="0">
                <a:latin typeface="メイリオ" panose="020B0604030504040204" pitchFamily="50" charset="-128"/>
                <a:ea typeface="メイリオ" panose="020B0604030504040204" pitchFamily="50" charset="-128"/>
              </a:rPr>
              <a:t>　 電子メール：</a:t>
            </a:r>
            <a:r>
              <a:rPr kumimoji="1" lang="en-US" altLang="ja-JP" sz="1600" b="0" dirty="0">
                <a:latin typeface="メイリオ" panose="020B0604030504040204" pitchFamily="50" charset="-128"/>
                <a:ea typeface="メイリオ" panose="020B0604030504040204" pitchFamily="50" charset="-128"/>
                <a:hlinkClick r:id="rId2"/>
              </a:rPr>
              <a:t>mac001735@city.sendai.jp</a:t>
            </a:r>
            <a:endParaRPr kumimoji="1" lang="en-US" altLang="ja-JP" sz="1600" b="0" dirty="0">
              <a:latin typeface="メイリオ" panose="020B0604030504040204" pitchFamily="50" charset="-128"/>
              <a:ea typeface="メイリオ" panose="020B0604030504040204" pitchFamily="50" charset="-128"/>
            </a:endParaRPr>
          </a:p>
        </p:txBody>
      </p:sp>
      <p:sp>
        <p:nvSpPr>
          <p:cNvPr id="11" name="テキスト プレースホルダー 5">
            <a:extLst>
              <a:ext uri="{FF2B5EF4-FFF2-40B4-BE49-F238E27FC236}">
                <a16:creationId xmlns:a16="http://schemas.microsoft.com/office/drawing/2014/main" id="{78860BC0-E4D8-4428-8741-459A09C46875}"/>
              </a:ext>
            </a:extLst>
          </p:cNvPr>
          <p:cNvSpPr>
            <a:spLocks noGrp="1"/>
          </p:cNvSpPr>
          <p:nvPr>
            <p:ph type="body" idx="1"/>
          </p:nvPr>
        </p:nvSpPr>
        <p:spPr>
          <a:xfrm>
            <a:off x="373493" y="1931421"/>
            <a:ext cx="4867810" cy="655776"/>
          </a:xfrm>
        </p:spPr>
        <p:txBody>
          <a:bodyPr anchor="t"/>
          <a:lstStyle/>
          <a:p>
            <a:r>
              <a:rPr kumimoji="1" lang="en-US" altLang="ja-JP" sz="2000" dirty="0">
                <a:latin typeface="メイリオ" panose="020B0604030504040204" pitchFamily="50" charset="-128"/>
                <a:ea typeface="メイリオ" panose="020B0604030504040204" pitchFamily="50" charset="-128"/>
              </a:rPr>
              <a:t>【</a:t>
            </a:r>
            <a:r>
              <a:rPr kumimoji="1" lang="ja-JP" altLang="en-US" sz="2000" dirty="0">
                <a:latin typeface="メイリオ" panose="020B0604030504040204" pitchFamily="50" charset="-128"/>
                <a:ea typeface="メイリオ" panose="020B0604030504040204" pitchFamily="50" charset="-128"/>
              </a:rPr>
              <a:t>事業実施団体等へのお願い</a:t>
            </a:r>
            <a:r>
              <a:rPr kumimoji="1" lang="en-US" altLang="ja-JP" sz="2000" dirty="0">
                <a:latin typeface="メイリオ" panose="020B0604030504040204" pitchFamily="50" charset="-128"/>
                <a:ea typeface="メイリオ" panose="020B0604030504040204" pitchFamily="50" charset="-128"/>
              </a:rPr>
              <a:t>】</a:t>
            </a:r>
          </a:p>
        </p:txBody>
      </p:sp>
      <p:sp>
        <p:nvSpPr>
          <p:cNvPr id="9"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en-US" altLang="ja-JP" sz="1400"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14</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pic>
        <p:nvPicPr>
          <p:cNvPr id="3" name="図 2"/>
          <p:cNvPicPr>
            <a:picLocks noChangeAspect="1"/>
          </p:cNvPicPr>
          <p:nvPr/>
        </p:nvPicPr>
        <p:blipFill>
          <a:blip r:embed="rId3"/>
          <a:stretch>
            <a:fillRect/>
          </a:stretch>
        </p:blipFill>
        <p:spPr>
          <a:xfrm>
            <a:off x="6417123" y="4431890"/>
            <a:ext cx="900000" cy="903384"/>
          </a:xfrm>
          <a:prstGeom prst="rect">
            <a:avLst/>
          </a:prstGeom>
        </p:spPr>
      </p:pic>
      <p:pic>
        <p:nvPicPr>
          <p:cNvPr id="12" name="図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308568" y="418782"/>
            <a:ext cx="1201255" cy="1439292"/>
          </a:xfrm>
          <a:prstGeom prst="rect">
            <a:avLst/>
          </a:prstGeom>
        </p:spPr>
      </p:pic>
      <p:sp>
        <p:nvSpPr>
          <p:cNvPr id="4" name="テキスト ボックス 3">
            <a:extLst>
              <a:ext uri="{FF2B5EF4-FFF2-40B4-BE49-F238E27FC236}">
                <a16:creationId xmlns:a16="http://schemas.microsoft.com/office/drawing/2014/main" id="{3EA661ED-406A-03E4-139E-9C6D1F291806}"/>
              </a:ext>
            </a:extLst>
          </p:cNvPr>
          <p:cNvSpPr txBox="1"/>
          <p:nvPr/>
        </p:nvSpPr>
        <p:spPr>
          <a:xfrm>
            <a:off x="7351365" y="4414525"/>
            <a:ext cx="1810657" cy="369332"/>
          </a:xfrm>
          <a:prstGeom prst="rect">
            <a:avLst/>
          </a:prstGeom>
          <a:noFill/>
        </p:spPr>
        <p:txBody>
          <a:bodyPr wrap="square" rtlCol="0">
            <a:spAutoFit/>
          </a:bodyPr>
          <a:lstStyle/>
          <a:p>
            <a:r>
              <a:rPr lang="ja-JP" altLang="en-US" dirty="0"/>
              <a:t>○</a:t>
            </a:r>
            <a:r>
              <a:rPr kumimoji="1" lang="ja-JP" altLang="en-US" dirty="0"/>
              <a:t> 仙台市</a:t>
            </a:r>
            <a:r>
              <a:rPr kumimoji="1" lang="en-US" altLang="ja-JP" dirty="0"/>
              <a:t>HP</a:t>
            </a:r>
            <a:endParaRPr kumimoji="1" lang="ja-JP" altLang="en-US" dirty="0"/>
          </a:p>
        </p:txBody>
      </p:sp>
      <p:sp>
        <p:nvSpPr>
          <p:cNvPr id="5" name="テキスト ボックス 4">
            <a:extLst>
              <a:ext uri="{FF2B5EF4-FFF2-40B4-BE49-F238E27FC236}">
                <a16:creationId xmlns:a16="http://schemas.microsoft.com/office/drawing/2014/main" id="{A7218EC6-0959-F3A1-2AC1-3E1693217A94}"/>
              </a:ext>
            </a:extLst>
          </p:cNvPr>
          <p:cNvSpPr txBox="1"/>
          <p:nvPr/>
        </p:nvSpPr>
        <p:spPr>
          <a:xfrm>
            <a:off x="7342398" y="5599363"/>
            <a:ext cx="2462812" cy="369332"/>
          </a:xfrm>
          <a:prstGeom prst="rect">
            <a:avLst/>
          </a:prstGeom>
          <a:noFill/>
        </p:spPr>
        <p:txBody>
          <a:bodyPr wrap="square" rtlCol="0">
            <a:spAutoFit/>
          </a:bodyPr>
          <a:lstStyle/>
          <a:p>
            <a:r>
              <a:rPr kumimoji="1" lang="ja-JP" altLang="en-US" dirty="0"/>
              <a:t>○ </a:t>
            </a:r>
            <a:r>
              <a:rPr lang="ja-JP" altLang="en-US" dirty="0"/>
              <a:t>申込</a:t>
            </a:r>
            <a:r>
              <a:rPr kumimoji="1" lang="ja-JP" altLang="en-US" dirty="0"/>
              <a:t>申請フォーム</a:t>
            </a:r>
          </a:p>
        </p:txBody>
      </p:sp>
      <p:sp>
        <p:nvSpPr>
          <p:cNvPr id="7" name="テキスト ボックス 6">
            <a:extLst>
              <a:ext uri="{FF2B5EF4-FFF2-40B4-BE49-F238E27FC236}">
                <a16:creationId xmlns:a16="http://schemas.microsoft.com/office/drawing/2014/main" id="{A596C74F-A6FD-90EE-8720-8D1F5A6EECC4}"/>
              </a:ext>
            </a:extLst>
          </p:cNvPr>
          <p:cNvSpPr txBox="1"/>
          <p:nvPr/>
        </p:nvSpPr>
        <p:spPr>
          <a:xfrm>
            <a:off x="7361387" y="4777806"/>
            <a:ext cx="4724807" cy="830997"/>
          </a:xfrm>
          <a:prstGeom prst="rect">
            <a:avLst/>
          </a:prstGeom>
          <a:noFill/>
        </p:spPr>
        <p:txBody>
          <a:bodyPr wrap="square" rtlCol="0">
            <a:spAutoFit/>
          </a:bodyPr>
          <a:lstStyle/>
          <a:p>
            <a:r>
              <a:rPr kumimoji="1" lang="en-US" altLang="ja-JP" sz="1600" dirty="0">
                <a:hlinkClick r:id="rId5"/>
              </a:rPr>
              <a:t>https://www.city.sendai.jp/renkeisuishin/cellphone/softbank_koushihaken.html</a:t>
            </a:r>
            <a:endParaRPr lang="en-US" altLang="ja-JP" sz="1600" dirty="0"/>
          </a:p>
          <a:p>
            <a:endParaRPr kumimoji="1" lang="en-US" altLang="ja-JP" sz="1600" dirty="0"/>
          </a:p>
        </p:txBody>
      </p:sp>
      <p:sp>
        <p:nvSpPr>
          <p:cNvPr id="15" name="テキスト ボックス 14">
            <a:extLst>
              <a:ext uri="{FF2B5EF4-FFF2-40B4-BE49-F238E27FC236}">
                <a16:creationId xmlns:a16="http://schemas.microsoft.com/office/drawing/2014/main" id="{15ED376F-14B7-F03A-D40D-5B0C50E00CD8}"/>
              </a:ext>
            </a:extLst>
          </p:cNvPr>
          <p:cNvSpPr txBox="1"/>
          <p:nvPr/>
        </p:nvSpPr>
        <p:spPr>
          <a:xfrm>
            <a:off x="7360870" y="5947841"/>
            <a:ext cx="4724807" cy="584775"/>
          </a:xfrm>
          <a:prstGeom prst="rect">
            <a:avLst/>
          </a:prstGeom>
          <a:noFill/>
        </p:spPr>
        <p:txBody>
          <a:bodyPr wrap="square">
            <a:spAutoFit/>
          </a:bodyPr>
          <a:lstStyle/>
          <a:p>
            <a:r>
              <a:rPr lang="ja-JP" altLang="en-US" sz="1600" dirty="0">
                <a:hlinkClick r:id="rId6"/>
              </a:rPr>
              <a:t>https://logoform.jp/form/3PrJ/1013149</a:t>
            </a:r>
            <a:endParaRPr lang="en-US" altLang="ja-JP" sz="1600" dirty="0"/>
          </a:p>
          <a:p>
            <a:endParaRPr lang="ja-JP" altLang="en-US" sz="1600" dirty="0"/>
          </a:p>
        </p:txBody>
      </p:sp>
      <p:pic>
        <p:nvPicPr>
          <p:cNvPr id="17" name="図 16" descr="QR コード&#10;&#10;自動的に生成された説明">
            <a:extLst>
              <a:ext uri="{FF2B5EF4-FFF2-40B4-BE49-F238E27FC236}">
                <a16:creationId xmlns:a16="http://schemas.microsoft.com/office/drawing/2014/main" id="{9DC91E8B-3D2B-FA00-A3FC-D1A81AED995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50125" y="5616629"/>
            <a:ext cx="828000" cy="828000"/>
          </a:xfrm>
          <a:prstGeom prst="rect">
            <a:avLst/>
          </a:prstGeom>
        </p:spPr>
      </p:pic>
      <p:sp>
        <p:nvSpPr>
          <p:cNvPr id="18" name="正方形/長方形 17">
            <a:extLst>
              <a:ext uri="{FF2B5EF4-FFF2-40B4-BE49-F238E27FC236}">
                <a16:creationId xmlns:a16="http://schemas.microsoft.com/office/drawing/2014/main" id="{65624BB5-AB4D-26DA-2676-F4FF77B52534}"/>
              </a:ext>
            </a:extLst>
          </p:cNvPr>
          <p:cNvSpPr/>
          <p:nvPr/>
        </p:nvSpPr>
        <p:spPr>
          <a:xfrm>
            <a:off x="6347009" y="4366358"/>
            <a:ext cx="5718224" cy="1035033"/>
          </a:xfrm>
          <a:prstGeom prst="rect">
            <a:avLst/>
          </a:prstGeom>
          <a:noFill/>
          <a:ln>
            <a:solidFill>
              <a:schemeClr val="accent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5FCA76EE-9F56-4AF6-19AA-807C44A3FCC8}"/>
              </a:ext>
            </a:extLst>
          </p:cNvPr>
          <p:cNvSpPr/>
          <p:nvPr/>
        </p:nvSpPr>
        <p:spPr>
          <a:xfrm>
            <a:off x="6347009" y="5495645"/>
            <a:ext cx="5718224" cy="1035032"/>
          </a:xfrm>
          <a:prstGeom prst="rect">
            <a:avLst/>
          </a:prstGeom>
          <a:noFill/>
          <a:ln>
            <a:solidFill>
              <a:schemeClr val="accent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45967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C6C262-2818-4249-BC4C-E375F14FDDC1}"/>
              </a:ext>
            </a:extLst>
          </p:cNvPr>
          <p:cNvSpPr>
            <a:spLocks noGrp="1"/>
          </p:cNvSpPr>
          <p:nvPr>
            <p:ph type="title"/>
          </p:nvPr>
        </p:nvSpPr>
        <p:spPr/>
        <p:txBody>
          <a:bodyPr/>
          <a:lstStyle/>
          <a:p>
            <a:r>
              <a:rPr kumimoji="1" lang="ja-JP" altLang="en-US" b="1" dirty="0">
                <a:latin typeface="メイリオ" panose="020B0604030504040204" pitchFamily="50" charset="-128"/>
                <a:ea typeface="メイリオ" panose="020B0604030504040204" pitchFamily="50" charset="-128"/>
              </a:rPr>
              <a:t>スマホ教室講師派遣サービスとは</a:t>
            </a:r>
          </a:p>
        </p:txBody>
      </p:sp>
      <p:sp>
        <p:nvSpPr>
          <p:cNvPr id="3" name="コンテンツ プレースホルダー 2">
            <a:extLst>
              <a:ext uri="{FF2B5EF4-FFF2-40B4-BE49-F238E27FC236}">
                <a16:creationId xmlns:a16="http://schemas.microsoft.com/office/drawing/2014/main" id="{AF0D9F31-C9E9-4D82-9EB2-8B2C9048FEAB}"/>
              </a:ext>
            </a:extLst>
          </p:cNvPr>
          <p:cNvSpPr>
            <a:spLocks noGrp="1"/>
          </p:cNvSpPr>
          <p:nvPr>
            <p:ph idx="1"/>
          </p:nvPr>
        </p:nvSpPr>
        <p:spPr>
          <a:xfrm>
            <a:off x="547460" y="2024743"/>
            <a:ext cx="11144250" cy="3338286"/>
          </a:xfrm>
        </p:spPr>
        <p:txBody>
          <a:bodyPr/>
          <a:lstStyle/>
          <a:p>
            <a:pPr marL="355600" indent="-355600">
              <a:lnSpc>
                <a:spcPct val="15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まちのデジタル推進課では、スマホ教室の開催を希望する事業実施団体等に対して、</a:t>
            </a:r>
            <a:r>
              <a:rPr kumimoji="1" lang="ja-JP" altLang="en-US" sz="2000" u="sng" spc="0" dirty="0">
                <a:latin typeface="メイリオ" panose="020B0604030504040204" pitchFamily="50" charset="-128"/>
                <a:ea typeface="メイリオ" panose="020B0604030504040204" pitchFamily="50" charset="-128"/>
              </a:rPr>
              <a:t>ソフトバンク株式会社の「スマホアドバイザー</a:t>
            </a:r>
            <a:r>
              <a:rPr kumimoji="1" lang="en-US" altLang="ja-JP" sz="2000" u="sng" spc="0" dirty="0">
                <a:latin typeface="メイリオ" panose="020B0604030504040204" pitchFamily="50" charset="-128"/>
                <a:ea typeface="メイリオ" panose="020B0604030504040204" pitchFamily="50" charset="-128"/>
              </a:rPr>
              <a:t>®</a:t>
            </a:r>
            <a:r>
              <a:rPr kumimoji="1" lang="ja-JP" altLang="en-US" sz="2000" u="sng" spc="0" dirty="0">
                <a:latin typeface="メイリオ" panose="020B0604030504040204" pitchFamily="50" charset="-128"/>
                <a:ea typeface="メイリオ" panose="020B0604030504040204" pitchFamily="50" charset="-128"/>
              </a:rPr>
              <a:t>」を講師として派遣するサービス（無償）</a:t>
            </a:r>
            <a:r>
              <a:rPr kumimoji="1" lang="ja-JP" altLang="en-US" sz="2000" dirty="0">
                <a:latin typeface="メイリオ" panose="020B0604030504040204" pitchFamily="50" charset="-128"/>
                <a:ea typeface="メイリオ" panose="020B0604030504040204" pitchFamily="50" charset="-128"/>
              </a:rPr>
              <a:t>を提供しています。</a:t>
            </a:r>
            <a:endParaRPr kumimoji="1" lang="en-US" altLang="ja-JP" sz="2000" dirty="0">
              <a:latin typeface="メイリオ" panose="020B0604030504040204" pitchFamily="50" charset="-128"/>
              <a:ea typeface="メイリオ" panose="020B0604030504040204" pitchFamily="50" charset="-128"/>
            </a:endParaRPr>
          </a:p>
          <a:p>
            <a:pPr marL="355600" indent="-355600">
              <a:lnSpc>
                <a:spcPct val="15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仙台市内であればどこでも対応可能です。</a:t>
            </a:r>
            <a:endParaRPr kumimoji="1" lang="en-US" altLang="ja-JP" sz="2000" dirty="0">
              <a:latin typeface="メイリオ" panose="020B0604030504040204" pitchFamily="50" charset="-128"/>
              <a:ea typeface="メイリオ" panose="020B0604030504040204" pitchFamily="50" charset="-128"/>
            </a:endParaRPr>
          </a:p>
          <a:p>
            <a:pPr marL="355600" indent="-355600">
              <a:lnSpc>
                <a:spcPct val="15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本サービスは令和</a:t>
            </a:r>
            <a:r>
              <a:rPr kumimoji="1" lang="en-US" altLang="ja-JP" sz="2000" dirty="0">
                <a:latin typeface="メイリオ" panose="020B0604030504040204" pitchFamily="50" charset="-128"/>
                <a:ea typeface="メイリオ" panose="020B0604030504040204" pitchFamily="50" charset="-128"/>
              </a:rPr>
              <a:t>9</a:t>
            </a:r>
            <a:r>
              <a:rPr kumimoji="1" lang="ja-JP" altLang="en-US" sz="2000" dirty="0">
                <a:latin typeface="メイリオ" panose="020B0604030504040204" pitchFamily="50" charset="-128"/>
                <a:ea typeface="メイリオ" panose="020B0604030504040204" pitchFamily="50" charset="-128"/>
              </a:rPr>
              <a:t>年</a:t>
            </a:r>
            <a:r>
              <a:rPr kumimoji="1" lang="en-US" altLang="ja-JP" sz="2000" dirty="0">
                <a:latin typeface="メイリオ" panose="020B0604030504040204" pitchFamily="50" charset="-128"/>
                <a:ea typeface="メイリオ" panose="020B0604030504040204" pitchFamily="50" charset="-128"/>
              </a:rPr>
              <a:t>3</a:t>
            </a:r>
            <a:r>
              <a:rPr kumimoji="1" lang="ja-JP" altLang="en-US" sz="2000" dirty="0">
                <a:latin typeface="メイリオ" panose="020B0604030504040204" pitchFamily="50" charset="-128"/>
                <a:ea typeface="メイリオ" panose="020B0604030504040204" pitchFamily="50" charset="-128"/>
              </a:rPr>
              <a:t>月末までに開催するスマホ教室が対象です。</a:t>
            </a:r>
            <a:endParaRPr kumimoji="1" lang="en-US" altLang="ja-JP" sz="2000" dirty="0">
              <a:latin typeface="メイリオ" panose="020B0604030504040204" pitchFamily="50" charset="-128"/>
              <a:ea typeface="メイリオ" panose="020B0604030504040204" pitchFamily="50" charset="-128"/>
            </a:endParaRPr>
          </a:p>
          <a:p>
            <a:pPr marL="355600" indent="-355600">
              <a:lnSpc>
                <a:spcPct val="15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申請期限は、開催日１ヵ月前までを目安としています。</a:t>
            </a:r>
            <a:endParaRPr kumimoji="1" lang="en-US" altLang="ja-JP" sz="2000" dirty="0">
              <a:latin typeface="メイリオ" panose="020B0604030504040204" pitchFamily="50" charset="-128"/>
              <a:ea typeface="メイリオ" panose="020B0604030504040204" pitchFamily="50" charset="-128"/>
            </a:endParaRPr>
          </a:p>
        </p:txBody>
      </p:sp>
      <p:sp>
        <p:nvSpPr>
          <p:cNvPr id="5" name="コンテンツ プレースホルダー 2">
            <a:extLst>
              <a:ext uri="{FF2B5EF4-FFF2-40B4-BE49-F238E27FC236}">
                <a16:creationId xmlns:a16="http://schemas.microsoft.com/office/drawing/2014/main" id="{AF0D9F31-C9E9-4D82-9EB2-8B2C9048FEAB}"/>
              </a:ext>
            </a:extLst>
          </p:cNvPr>
          <p:cNvSpPr txBox="1">
            <a:spLocks/>
          </p:cNvSpPr>
          <p:nvPr/>
        </p:nvSpPr>
        <p:spPr>
          <a:xfrm>
            <a:off x="547460" y="5009322"/>
            <a:ext cx="11144250" cy="1855934"/>
          </a:xfrm>
          <a:prstGeom prst="rect">
            <a:avLst/>
          </a:prstGeom>
        </p:spPr>
        <p:txBody>
          <a:bodyPr lIns="109728" tIns="109728" rIns="109728" bIns="91440" anchor="b"/>
          <a:lstStyle>
            <a:lvl1pPr marL="228600" indent="-228600" algn="l" defTabSz="914400" rtl="0" eaLnBrk="1" latinLnBrk="0" hangingPunct="1">
              <a:lnSpc>
                <a:spcPct val="120000"/>
              </a:lnSpc>
              <a:spcBef>
                <a:spcPts val="1000"/>
              </a:spcBef>
              <a:buFont typeface="Arial" panose="020B0604020202020204" pitchFamily="34" charset="0"/>
              <a:buChar char="•"/>
              <a:defRPr sz="2600" kern="1200" spc="15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200" kern="1200" spc="15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spc="15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この取組みは、令和</a:t>
            </a:r>
            <a:r>
              <a:rPr lang="en-US" altLang="ja-JP" sz="1600" dirty="0">
                <a:latin typeface="メイリオ" panose="020B0604030504040204" pitchFamily="50" charset="-128"/>
                <a:ea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rPr>
              <a:t>年にソフトバンク株式会社と仙台市が締結した覚書に基づくものです。</a:t>
            </a:r>
            <a:endParaRPr lang="en-US" altLang="ja-JP" sz="1600" dirty="0">
              <a:latin typeface="メイリオ" panose="020B0604030504040204" pitchFamily="50" charset="-128"/>
              <a:ea typeface="メイリオ" panose="020B0604030504040204" pitchFamily="50" charset="-128"/>
            </a:endParaRPr>
          </a:p>
          <a:p>
            <a:pPr marL="0" indent="0">
              <a:lnSpc>
                <a:spcPct val="100000"/>
              </a:lnSpc>
              <a:spcBef>
                <a:spcPts val="0"/>
              </a:spcBef>
              <a:buNone/>
            </a:pPr>
            <a:r>
              <a:rPr lang="en-US" altLang="ja-JP" sz="1600" dirty="0">
                <a:latin typeface="メイリオ" panose="020B0604030504040204" pitchFamily="50" charset="-128"/>
                <a:ea typeface="メイリオ" panose="020B0604030504040204" pitchFamily="50" charset="-128"/>
              </a:rPr>
              <a:t>※</a:t>
            </a:r>
            <a:r>
              <a:rPr lang="ja-JP" altLang="en-US" sz="1600" b="1" u="sng" dirty="0">
                <a:latin typeface="メイリオ" panose="020B0604030504040204" pitchFamily="50" charset="-128"/>
                <a:ea typeface="メイリオ" panose="020B0604030504040204" pitchFamily="50" charset="-128"/>
              </a:rPr>
              <a:t>スマホアドバイザー</a:t>
            </a:r>
            <a:r>
              <a:rPr kumimoji="1" lang="en-US" altLang="ja-JP" sz="1600" b="1" u="sng" spc="0" dirty="0">
                <a:latin typeface="メイリオ" panose="020B0604030504040204" pitchFamily="50" charset="-128"/>
                <a:ea typeface="メイリオ" panose="020B0604030504040204" pitchFamily="50" charset="-128"/>
              </a:rPr>
              <a:t>®</a:t>
            </a:r>
            <a:r>
              <a:rPr kumimoji="1" lang="en-US" altLang="ja-JP" sz="1600" u="sng" spc="0" dirty="0">
                <a:latin typeface="メイリオ" panose="020B0604030504040204" pitchFamily="50" charset="-128"/>
                <a:ea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endParaRPr>
          </a:p>
          <a:p>
            <a:pPr marL="0" indent="0">
              <a:lnSpc>
                <a:spcPct val="100000"/>
              </a:lnSpc>
              <a:spcBef>
                <a:spcPts val="0"/>
              </a:spcBef>
              <a:buNone/>
            </a:pPr>
            <a:r>
              <a:rPr lang="ja-JP" altLang="en-US" sz="1600" dirty="0">
                <a:latin typeface="メイリオ" panose="020B0604030504040204" pitchFamily="50" charset="-128"/>
                <a:ea typeface="メイリオ" panose="020B0604030504040204" pitchFamily="50" charset="-128"/>
              </a:rPr>
              <a:t>　ソフトバンク株式会社が独自に資格認定するスマホのスペシャリストです。</a:t>
            </a:r>
            <a:endParaRPr lang="en-US" altLang="ja-JP" sz="1600" dirty="0">
              <a:latin typeface="メイリオ" panose="020B0604030504040204" pitchFamily="50" charset="-128"/>
              <a:ea typeface="メイリオ" panose="020B0604030504040204" pitchFamily="50" charset="-128"/>
            </a:endParaRPr>
          </a:p>
          <a:p>
            <a:pPr marL="0" indent="0">
              <a:lnSpc>
                <a:spcPct val="100000"/>
              </a:lnSpc>
              <a:spcBef>
                <a:spcPts val="0"/>
              </a:spcBef>
              <a:buNone/>
            </a:pPr>
            <a:r>
              <a:rPr lang="ja-JP" altLang="en-US" sz="1600" dirty="0">
                <a:latin typeface="メイリオ" panose="020B0604030504040204" pitchFamily="50" charset="-128"/>
                <a:ea typeface="メイリオ" panose="020B0604030504040204" pitchFamily="50" charset="-128"/>
              </a:rPr>
              <a:t>　デジタル庁の定めた「デジタル推進委員」にも任命されています。</a:t>
            </a:r>
            <a:endParaRPr kumimoji="1" lang="en-US" altLang="ja-JP" sz="1600" dirty="0">
              <a:solidFill>
                <a:srgbClr val="FF0000"/>
              </a:solidFill>
              <a:latin typeface="メイリオ" panose="020B0604030504040204" pitchFamily="50" charset="-128"/>
              <a:ea typeface="メイリオ" panose="020B0604030504040204" pitchFamily="50" charset="-128"/>
            </a:endParaRPr>
          </a:p>
          <a:p>
            <a:pPr marL="0" indent="0">
              <a:lnSpc>
                <a:spcPct val="100000"/>
              </a:lnSpc>
              <a:spcBef>
                <a:spcPts val="0"/>
              </a:spcBef>
              <a:buNone/>
            </a:pPr>
            <a:r>
              <a:rPr kumimoji="1" lang="en-US" altLang="ja-JP" sz="1600" dirty="0">
                <a:solidFill>
                  <a:srgbClr val="C00000"/>
                </a:solidFill>
                <a:latin typeface="メイリオ" panose="020B0604030504040204" pitchFamily="50" charset="-128"/>
                <a:ea typeface="メイリオ" panose="020B0604030504040204" pitchFamily="50" charset="-128"/>
              </a:rPr>
              <a:t>※</a:t>
            </a:r>
            <a:r>
              <a:rPr kumimoji="1" lang="ja-JP" altLang="en-US" sz="1600" dirty="0">
                <a:solidFill>
                  <a:srgbClr val="C00000"/>
                </a:solidFill>
                <a:latin typeface="メイリオ" panose="020B0604030504040204" pitchFamily="50" charset="-128"/>
                <a:ea typeface="メイリオ" panose="020B0604030504040204" pitchFamily="50" charset="-128"/>
              </a:rPr>
              <a:t>本サービスは講師派遣サービスのため、主催は実施希望団体等となります。</a:t>
            </a:r>
            <a:endParaRPr kumimoji="1" lang="en-US" altLang="ja-JP" sz="1600" dirty="0">
              <a:solidFill>
                <a:srgbClr val="C00000"/>
              </a:solidFill>
              <a:latin typeface="メイリオ" panose="020B0604030504040204" pitchFamily="50" charset="-128"/>
              <a:ea typeface="メイリオ" panose="020B0604030504040204" pitchFamily="50" charset="-128"/>
            </a:endParaRPr>
          </a:p>
          <a:p>
            <a:pPr marL="0" indent="0">
              <a:lnSpc>
                <a:spcPct val="100000"/>
              </a:lnSpc>
              <a:spcBef>
                <a:spcPts val="0"/>
              </a:spcBef>
              <a:buFont typeface="Arial" panose="020B0604020202020204" pitchFamily="34" charset="0"/>
              <a:buNone/>
            </a:pPr>
            <a:r>
              <a:rPr kumimoji="1" lang="en-US" altLang="ja-JP" sz="1600" dirty="0">
                <a:solidFill>
                  <a:srgbClr val="C00000"/>
                </a:solidFill>
                <a:latin typeface="メイリオ" panose="020B0604030504040204" pitchFamily="50" charset="-128"/>
                <a:ea typeface="メイリオ" panose="020B0604030504040204" pitchFamily="50" charset="-128"/>
              </a:rPr>
              <a:t>※</a:t>
            </a:r>
            <a:r>
              <a:rPr lang="ja-JP" altLang="en-US" sz="1600" dirty="0">
                <a:solidFill>
                  <a:srgbClr val="C00000"/>
                </a:solidFill>
                <a:latin typeface="メイリオ" panose="020B0604030504040204" pitchFamily="50" charset="-128"/>
                <a:ea typeface="メイリオ" panose="020B0604030504040204" pitchFamily="50" charset="-128"/>
              </a:rPr>
              <a:t>派遣先</a:t>
            </a:r>
            <a:r>
              <a:rPr kumimoji="1" lang="ja-JP" altLang="en-US" sz="1600" dirty="0">
                <a:solidFill>
                  <a:srgbClr val="C00000"/>
                </a:solidFill>
                <a:latin typeface="メイリオ" panose="020B0604030504040204" pitchFamily="50" charset="-128"/>
                <a:ea typeface="メイリオ" panose="020B0604030504040204" pitchFamily="50" charset="-128"/>
              </a:rPr>
              <a:t>は庁内各課のほか、任意団体や町内会など幅広く対応可能です。</a:t>
            </a:r>
            <a:endParaRPr kumimoji="1" lang="en-US" altLang="ja-JP" sz="1600" dirty="0">
              <a:solidFill>
                <a:srgbClr val="C00000"/>
              </a:solidFill>
              <a:latin typeface="メイリオ" panose="020B0604030504040204" pitchFamily="50" charset="-128"/>
              <a:ea typeface="メイリオ" panose="020B0604030504040204" pitchFamily="50" charset="-128"/>
            </a:endParaRPr>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32449" y="4658119"/>
            <a:ext cx="1259261" cy="1830732"/>
          </a:xfrm>
          <a:prstGeom prst="rect">
            <a:avLst/>
          </a:prstGeom>
        </p:spPr>
      </p:pic>
      <p:sp>
        <p:nvSpPr>
          <p:cNvPr id="7"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ja-JP" altLang="en-US" sz="14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２</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2167225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718245-E75F-41A1-A252-F557B2D2C1D5}"/>
              </a:ext>
            </a:extLst>
          </p:cNvPr>
          <p:cNvSpPr>
            <a:spLocks noGrp="1"/>
          </p:cNvSpPr>
          <p:nvPr>
            <p:ph type="title"/>
          </p:nvPr>
        </p:nvSpPr>
        <p:spPr/>
        <p:txBody>
          <a:bodyPr/>
          <a:lstStyle/>
          <a:p>
            <a:r>
              <a:rPr kumimoji="1" lang="ja-JP" altLang="en-US" b="1" dirty="0">
                <a:latin typeface="メイリオ" panose="020B0604030504040204" pitchFamily="50" charset="-128"/>
                <a:ea typeface="メイリオ" panose="020B0604030504040204" pitchFamily="50" charset="-128"/>
              </a:rPr>
              <a:t>提供サービスの基本情報</a:t>
            </a:r>
          </a:p>
        </p:txBody>
      </p:sp>
      <p:sp>
        <p:nvSpPr>
          <p:cNvPr id="5" name="コンテンツ プレースホルダー 2">
            <a:extLst>
              <a:ext uri="{FF2B5EF4-FFF2-40B4-BE49-F238E27FC236}">
                <a16:creationId xmlns:a16="http://schemas.microsoft.com/office/drawing/2014/main" id="{341B6A3C-D351-42F1-AE36-37207042D22A}"/>
              </a:ext>
            </a:extLst>
          </p:cNvPr>
          <p:cNvSpPr>
            <a:spLocks noGrp="1"/>
          </p:cNvSpPr>
          <p:nvPr>
            <p:ph idx="1"/>
          </p:nvPr>
        </p:nvSpPr>
        <p:spPr>
          <a:xfrm>
            <a:off x="570719" y="6096000"/>
            <a:ext cx="11257826" cy="762000"/>
          </a:xfrm>
        </p:spPr>
        <p:txBody>
          <a:bodyPr anchor="b"/>
          <a:lstStyle/>
          <a:p>
            <a:pPr marL="0" indent="0">
              <a:lnSpc>
                <a:spcPct val="100000"/>
              </a:lnSpc>
              <a:spcBef>
                <a:spcPts val="0"/>
              </a:spcBef>
              <a:buNone/>
            </a:pPr>
            <a:r>
              <a:rPr kumimoji="1" lang="en-US" altLang="ja-JP" sz="1200" dirty="0">
                <a:solidFill>
                  <a:srgbClr val="C00000"/>
                </a:solidFill>
                <a:latin typeface="メイリオ" panose="020B0604030504040204" pitchFamily="50" charset="-128"/>
                <a:ea typeface="メイリオ" panose="020B0604030504040204" pitchFamily="50" charset="-128"/>
              </a:rPr>
              <a:t>※</a:t>
            </a:r>
            <a:r>
              <a:rPr kumimoji="1" lang="ja-JP" altLang="en-US" sz="1200" dirty="0">
                <a:solidFill>
                  <a:srgbClr val="C00000"/>
                </a:solidFill>
                <a:latin typeface="メイリオ" panose="020B0604030504040204" pitchFamily="50" charset="-128"/>
                <a:ea typeface="メイリオ" panose="020B0604030504040204" pitchFamily="50" charset="-128"/>
              </a:rPr>
              <a:t>上記以外の講座内容等に関しては、ソフトバンク株式会社へ事前に問い合わせが可能です。</a:t>
            </a:r>
            <a:endParaRPr kumimoji="1" lang="en-US" altLang="ja-JP" sz="1200" dirty="0">
              <a:solidFill>
                <a:srgbClr val="C00000"/>
              </a:solidFill>
              <a:latin typeface="メイリオ" panose="020B0604030504040204" pitchFamily="50" charset="-128"/>
              <a:ea typeface="メイリオ" panose="020B0604030504040204" pitchFamily="50" charset="-128"/>
            </a:endParaRPr>
          </a:p>
          <a:p>
            <a:pPr marL="0" indent="0">
              <a:lnSpc>
                <a:spcPct val="100000"/>
              </a:lnSpc>
              <a:spcBef>
                <a:spcPts val="0"/>
              </a:spcBef>
              <a:buNone/>
            </a:pPr>
            <a:r>
              <a:rPr kumimoji="1" lang="en-US" altLang="ja-JP" sz="1200" dirty="0">
                <a:solidFill>
                  <a:srgbClr val="C00000"/>
                </a:solidFill>
                <a:latin typeface="メイリオ" panose="020B0604030504040204" pitchFamily="50" charset="-128"/>
                <a:ea typeface="メイリオ" panose="020B0604030504040204" pitchFamily="50" charset="-128"/>
              </a:rPr>
              <a:t>※</a:t>
            </a:r>
            <a:r>
              <a:rPr kumimoji="1" lang="ja-JP" altLang="en-US" sz="1200" dirty="0">
                <a:solidFill>
                  <a:srgbClr val="C00000"/>
                </a:solidFill>
                <a:latin typeface="メイリオ" panose="020B0604030504040204" pitchFamily="50" charset="-128"/>
                <a:ea typeface="メイリオ" panose="020B0604030504040204" pitchFamily="50" charset="-128"/>
              </a:rPr>
              <a:t>上記のほか、必要に応じて事前に調整を行う場合がございます。</a:t>
            </a:r>
            <a:endParaRPr kumimoji="1" lang="en-US" altLang="ja-JP" sz="1200" dirty="0">
              <a:solidFill>
                <a:srgbClr val="C00000"/>
              </a:solidFill>
              <a:latin typeface="メイリオ" panose="020B0604030504040204" pitchFamily="50" charset="-128"/>
              <a:ea typeface="メイリオ"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2290229549"/>
              </p:ext>
            </p:extLst>
          </p:nvPr>
        </p:nvGraphicFramePr>
        <p:xfrm>
          <a:off x="570718" y="1672632"/>
          <a:ext cx="11257827" cy="4590000"/>
        </p:xfrm>
        <a:graphic>
          <a:graphicData uri="http://schemas.openxmlformats.org/drawingml/2006/table">
            <a:tbl>
              <a:tblPr firstRow="1" bandRow="1">
                <a:tableStyleId>{5C22544A-7EE6-4342-B048-85BDC9FD1C3A}</a:tableStyleId>
              </a:tblPr>
              <a:tblGrid>
                <a:gridCol w="1533852">
                  <a:extLst>
                    <a:ext uri="{9D8B030D-6E8A-4147-A177-3AD203B41FA5}">
                      <a16:colId xmlns:a16="http://schemas.microsoft.com/office/drawing/2014/main" val="3530260973"/>
                    </a:ext>
                  </a:extLst>
                </a:gridCol>
                <a:gridCol w="4527519">
                  <a:extLst>
                    <a:ext uri="{9D8B030D-6E8A-4147-A177-3AD203B41FA5}">
                      <a16:colId xmlns:a16="http://schemas.microsoft.com/office/drawing/2014/main" val="2136303050"/>
                    </a:ext>
                  </a:extLst>
                </a:gridCol>
                <a:gridCol w="5196456">
                  <a:extLst>
                    <a:ext uri="{9D8B030D-6E8A-4147-A177-3AD203B41FA5}">
                      <a16:colId xmlns:a16="http://schemas.microsoft.com/office/drawing/2014/main" val="449290056"/>
                    </a:ext>
                  </a:extLst>
                </a:gridCol>
              </a:tblGrid>
              <a:tr h="432000">
                <a:tc>
                  <a:txBody>
                    <a:bodyPr/>
                    <a:lstStyle/>
                    <a:p>
                      <a:pPr algn="ctr"/>
                      <a:r>
                        <a:rPr kumimoji="1" lang="ja-JP" altLang="en-US" sz="1800" dirty="0">
                          <a:solidFill>
                            <a:schemeClr val="tx1"/>
                          </a:solidFill>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備考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942695"/>
                  </a:ext>
                </a:extLst>
              </a:tr>
              <a:tr h="0">
                <a:tc>
                  <a:txBody>
                    <a:bodyPr/>
                    <a:lstStyle/>
                    <a:p>
                      <a:pPr algn="l"/>
                      <a:r>
                        <a:rPr kumimoji="1" lang="ja-JP" altLang="en-US" sz="1800" dirty="0">
                          <a:solidFill>
                            <a:schemeClr val="tx1"/>
                          </a:solidFill>
                        </a:rPr>
                        <a:t>講座内容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en-US" altLang="ja-JP" sz="1800" dirty="0">
                          <a:solidFill>
                            <a:schemeClr val="tx1"/>
                          </a:solidFill>
                        </a:rPr>
                        <a:t>(1)</a:t>
                      </a:r>
                      <a:r>
                        <a:rPr kumimoji="1" lang="ja-JP" altLang="en-US" sz="1800" dirty="0">
                          <a:solidFill>
                            <a:schemeClr val="tx1"/>
                          </a:solidFill>
                        </a:rPr>
                        <a:t>「はじめてのスマホ体験」</a:t>
                      </a:r>
                      <a:endParaRPr kumimoji="1" lang="en-US" altLang="ja-JP" sz="1800" dirty="0">
                        <a:solidFill>
                          <a:schemeClr val="tx1"/>
                        </a:solidFill>
                      </a:endParaRPr>
                    </a:p>
                    <a:p>
                      <a:pPr algn="l"/>
                      <a:r>
                        <a:rPr kumimoji="1" lang="en-US" altLang="ja-JP" sz="1800" dirty="0">
                          <a:solidFill>
                            <a:schemeClr val="tx1"/>
                          </a:solidFill>
                        </a:rPr>
                        <a:t>(2)</a:t>
                      </a:r>
                      <a:r>
                        <a:rPr kumimoji="1" lang="ja-JP" altLang="en-US" sz="1800" dirty="0">
                          <a:solidFill>
                            <a:schemeClr val="tx1"/>
                          </a:solidFill>
                        </a:rPr>
                        <a:t>「スマホの基本と</a:t>
                      </a:r>
                      <a:r>
                        <a:rPr kumimoji="1" lang="en-US" altLang="ja-JP" sz="1800" dirty="0">
                          <a:solidFill>
                            <a:schemeClr val="tx1"/>
                          </a:solidFill>
                        </a:rPr>
                        <a:t>LINE</a:t>
                      </a:r>
                      <a:r>
                        <a:rPr kumimoji="1" lang="ja-JP" altLang="en-US" sz="1800" dirty="0">
                          <a:solidFill>
                            <a:schemeClr val="tx1"/>
                          </a:solidFill>
                        </a:rPr>
                        <a:t>」</a:t>
                      </a:r>
                      <a:endParaRPr kumimoji="1" lang="en-US" altLang="ja-JP" sz="1800" dirty="0">
                        <a:solidFill>
                          <a:schemeClr val="tx1"/>
                        </a:solidFill>
                      </a:endParaRPr>
                    </a:p>
                    <a:p>
                      <a:pPr algn="l"/>
                      <a:r>
                        <a:rPr kumimoji="1" lang="en-US" altLang="ja-JP" sz="1800" dirty="0">
                          <a:solidFill>
                            <a:schemeClr val="tx1"/>
                          </a:solidFill>
                        </a:rPr>
                        <a:t>(3)</a:t>
                      </a:r>
                      <a:r>
                        <a:rPr kumimoji="1" lang="ja-JP" altLang="en-US" sz="1800" dirty="0">
                          <a:solidFill>
                            <a:schemeClr val="tx1"/>
                          </a:solidFill>
                        </a:rPr>
                        <a:t>「</a:t>
                      </a:r>
                      <a:r>
                        <a:rPr lang="ja-JP" altLang="ja-JP" sz="1800" b="0" kern="1200" dirty="0">
                          <a:solidFill>
                            <a:schemeClr val="dk1"/>
                          </a:solidFill>
                          <a:effectLst/>
                          <a:latin typeface="+mn-lt"/>
                          <a:ea typeface="+mn-ea"/>
                          <a:cs typeface="+mn-cs"/>
                        </a:rPr>
                        <a:t>スマホの基本とキャッシュレス</a:t>
                      </a:r>
                      <a:r>
                        <a:rPr lang="ja-JP" altLang="en-US" sz="1800" b="0" kern="1200" dirty="0">
                          <a:solidFill>
                            <a:schemeClr val="dk1"/>
                          </a:solidFill>
                          <a:effectLst/>
                          <a:latin typeface="+mn-lt"/>
                          <a:ea typeface="+mn-ea"/>
                          <a:cs typeface="+mn-cs"/>
                        </a:rPr>
                        <a:t>」</a:t>
                      </a:r>
                      <a:endParaRPr kumimoji="1" lang="en-US" altLang="ja-JP" sz="1600" b="0" dirty="0">
                        <a:solidFill>
                          <a:schemeClr val="tx1"/>
                        </a:solidFill>
                      </a:endParaRPr>
                    </a:p>
                    <a:p>
                      <a:pPr algn="l"/>
                      <a:r>
                        <a:rPr kumimoji="1" lang="en-US" altLang="ja-JP" sz="1800" dirty="0">
                          <a:solidFill>
                            <a:schemeClr val="tx1"/>
                          </a:solidFill>
                        </a:rPr>
                        <a:t>(4)</a:t>
                      </a:r>
                      <a:r>
                        <a:rPr kumimoji="1" lang="ja-JP" altLang="en-US" sz="1800" dirty="0">
                          <a:solidFill>
                            <a:schemeClr val="tx1"/>
                          </a:solidFill>
                        </a:rPr>
                        <a:t>「スマホの基本と防災」</a:t>
                      </a:r>
                      <a:endParaRPr kumimoji="1" lang="en-US" altLang="ja-JP" sz="1800" dirty="0">
                        <a:solidFill>
                          <a:schemeClr val="tx1"/>
                        </a:solidFill>
                      </a:endParaRPr>
                    </a:p>
                    <a:p>
                      <a:pPr algn="l"/>
                      <a:r>
                        <a:rPr kumimoji="1" lang="en-US" altLang="ja-JP" sz="1800" dirty="0">
                          <a:solidFill>
                            <a:schemeClr val="tx1"/>
                          </a:solidFill>
                        </a:rPr>
                        <a:t>(5)</a:t>
                      </a:r>
                      <a:r>
                        <a:rPr kumimoji="1" lang="ja-JP" altLang="en-US" sz="1800" dirty="0">
                          <a:solidFill>
                            <a:schemeClr val="tx1"/>
                          </a:solidFill>
                        </a:rPr>
                        <a:t>「</a:t>
                      </a:r>
                      <a:r>
                        <a:rPr lang="ja-JP" altLang="ja-JP" sz="1800" b="0" kern="1200" dirty="0">
                          <a:solidFill>
                            <a:schemeClr val="dk1"/>
                          </a:solidFill>
                          <a:effectLst/>
                          <a:latin typeface="+mn-lt"/>
                          <a:ea typeface="+mn-ea"/>
                          <a:cs typeface="+mn-cs"/>
                        </a:rPr>
                        <a:t>スマホの基本と詐欺対策</a:t>
                      </a:r>
                      <a:r>
                        <a:rPr kumimoji="1" lang="ja-JP" altLang="en-US" sz="1800" dirty="0">
                          <a:solidFill>
                            <a:schemeClr val="tx1"/>
                          </a:solidFill>
                        </a:rPr>
                        <a:t>」</a:t>
                      </a:r>
                      <a:endParaRPr kumimoji="1" lang="en-US" altLang="ja-JP" sz="1800" dirty="0">
                        <a:solidFill>
                          <a:schemeClr val="tx1"/>
                        </a:solidFill>
                      </a:endParaRPr>
                    </a:p>
                  </a:txBody>
                  <a:tcPr marL="72000" marR="108000" marT="72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・詳細は次ページ以降を参照</a:t>
                      </a:r>
                      <a:endParaRPr kumimoji="1" lang="en-US" altLang="ja-JP" sz="1800" dirty="0">
                        <a:solidFill>
                          <a:schemeClr val="tx1"/>
                        </a:solidFill>
                      </a:endParaRPr>
                    </a:p>
                    <a:p>
                      <a:pPr algn="l"/>
                      <a:r>
                        <a:rPr kumimoji="1" lang="ja-JP" altLang="en-US" sz="1800" dirty="0">
                          <a:solidFill>
                            <a:schemeClr val="tx1"/>
                          </a:solidFill>
                        </a:rPr>
                        <a:t>・左記以外の内容については応相談</a:t>
                      </a:r>
                      <a:endParaRPr kumimoji="1" lang="en-US" altLang="ja-JP" sz="1800" dirty="0">
                        <a:solidFill>
                          <a:schemeClr val="tx1"/>
                        </a:solidFill>
                      </a:endParaRPr>
                    </a:p>
                    <a:p>
                      <a:pPr algn="l"/>
                      <a:r>
                        <a:rPr kumimoji="1" lang="ja-JP" altLang="en-US" sz="1800" dirty="0">
                          <a:solidFill>
                            <a:srgbClr val="C00000"/>
                          </a:solidFill>
                        </a:rPr>
                        <a:t>（</a:t>
                      </a:r>
                      <a:r>
                        <a:rPr kumimoji="1" lang="en-US" altLang="ja-JP" sz="1800" dirty="0">
                          <a:solidFill>
                            <a:srgbClr val="C00000"/>
                          </a:solidFill>
                        </a:rPr>
                        <a:t>※</a:t>
                      </a:r>
                      <a:r>
                        <a:rPr kumimoji="1" lang="ja-JP" altLang="en-US" sz="1800" dirty="0">
                          <a:solidFill>
                            <a:srgbClr val="C00000"/>
                          </a:solidFill>
                        </a:rPr>
                        <a:t>内容によっては有償となる場合あり）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890235"/>
                  </a:ext>
                </a:extLst>
              </a:tr>
              <a:tr h="432000">
                <a:tc>
                  <a:txBody>
                    <a:bodyPr/>
                    <a:lstStyle/>
                    <a:p>
                      <a:pPr algn="l"/>
                      <a:r>
                        <a:rPr kumimoji="1" lang="ja-JP" altLang="en-US" sz="1800" dirty="0">
                          <a:solidFill>
                            <a:schemeClr val="tx1"/>
                          </a:solidFill>
                        </a:rPr>
                        <a:t>派遣先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・仙台市内</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・市民センター、会議室、集会所など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1897271"/>
                  </a:ext>
                </a:extLst>
              </a:tr>
              <a:tr h="432000">
                <a:tc>
                  <a:txBody>
                    <a:bodyPr/>
                    <a:lstStyle/>
                    <a:p>
                      <a:pPr algn="l"/>
                      <a:r>
                        <a:rPr kumimoji="1" lang="ja-JP" altLang="en-US" sz="1800" dirty="0">
                          <a:solidFill>
                            <a:schemeClr val="tx1"/>
                          </a:solidFill>
                        </a:rPr>
                        <a:t>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・令和</a:t>
                      </a:r>
                      <a:r>
                        <a:rPr kumimoji="1" lang="en-US" altLang="ja-JP" sz="1800" dirty="0">
                          <a:solidFill>
                            <a:schemeClr val="tx1"/>
                          </a:solidFill>
                        </a:rPr>
                        <a:t>9</a:t>
                      </a:r>
                      <a:r>
                        <a:rPr kumimoji="1" lang="ja-JP" altLang="en-US" sz="1800" dirty="0">
                          <a:solidFill>
                            <a:schemeClr val="tx1"/>
                          </a:solidFill>
                        </a:rPr>
                        <a:t>年３月末まで</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ja-JP" altLang="en-US" sz="1800">
                          <a:solidFill>
                            <a:schemeClr val="tx1"/>
                          </a:solidFill>
                        </a:rPr>
                        <a:t>平日のみ</a:t>
                      </a:r>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85566387"/>
                  </a:ext>
                </a:extLst>
              </a:tr>
              <a:tr h="432000">
                <a:tc>
                  <a:txBody>
                    <a:bodyPr/>
                    <a:lstStyle/>
                    <a:p>
                      <a:pPr algn="l"/>
                      <a:r>
                        <a:rPr kumimoji="1" lang="ja-JP" altLang="en-US" sz="1800" dirty="0">
                          <a:solidFill>
                            <a:schemeClr val="tx1"/>
                          </a:solidFill>
                        </a:rPr>
                        <a:t>定員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・基本</a:t>
                      </a:r>
                      <a:r>
                        <a:rPr kumimoji="1" lang="en-US" altLang="ja-JP" sz="1800" dirty="0">
                          <a:solidFill>
                            <a:schemeClr val="tx1"/>
                          </a:solidFill>
                        </a:rPr>
                        <a:t>5</a:t>
                      </a:r>
                      <a:r>
                        <a:rPr kumimoji="1" lang="ja-JP" altLang="en-US" sz="1800" dirty="0">
                          <a:solidFill>
                            <a:schemeClr val="tx1"/>
                          </a:solidFill>
                        </a:rPr>
                        <a:t>～</a:t>
                      </a:r>
                      <a:r>
                        <a:rPr kumimoji="1" lang="en-US" altLang="ja-JP" sz="1800" dirty="0">
                          <a:solidFill>
                            <a:schemeClr val="tx1"/>
                          </a:solidFill>
                        </a:rPr>
                        <a:t>20</a:t>
                      </a:r>
                      <a:r>
                        <a:rPr kumimoji="1" lang="ja-JP" altLang="en-US" sz="1800" dirty="0">
                          <a:solidFill>
                            <a:schemeClr val="tx1"/>
                          </a:solidFill>
                        </a:rPr>
                        <a:t>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・左記以外の定員については応相談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539268"/>
                  </a:ext>
                </a:extLst>
              </a:tr>
              <a:tr h="0">
                <a:tc>
                  <a:txBody>
                    <a:bodyPr/>
                    <a:lstStyle/>
                    <a:p>
                      <a:pPr algn="l"/>
                      <a:r>
                        <a:rPr kumimoji="1" lang="ja-JP" altLang="en-US" sz="1800" dirty="0">
                          <a:solidFill>
                            <a:schemeClr val="tx1"/>
                          </a:solidFill>
                        </a:rPr>
                        <a:t>持込物品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・ソフトバンク提供デモ機</a:t>
                      </a:r>
                      <a:r>
                        <a:rPr kumimoji="1" lang="en-US" altLang="ja-JP" sz="1800" dirty="0">
                          <a:solidFill>
                            <a:schemeClr val="tx1"/>
                          </a:solidFill>
                        </a:rPr>
                        <a:t>(</a:t>
                      </a:r>
                      <a:r>
                        <a:rPr kumimoji="1" lang="ja-JP" altLang="en-US" sz="1800" dirty="0">
                          <a:solidFill>
                            <a:schemeClr val="tx1"/>
                          </a:solidFill>
                        </a:rPr>
                        <a:t>人数分</a:t>
                      </a:r>
                      <a:r>
                        <a:rPr kumimoji="1" lang="en-US" altLang="ja-JP" sz="1800" dirty="0">
                          <a:solidFill>
                            <a:schemeClr val="tx1"/>
                          </a:solidFill>
                        </a:rPr>
                        <a:t>)</a:t>
                      </a:r>
                    </a:p>
                    <a:p>
                      <a:pPr algn="l"/>
                      <a:r>
                        <a:rPr kumimoji="1" lang="ja-JP" altLang="en-US" sz="1800" dirty="0">
                          <a:solidFill>
                            <a:schemeClr val="tx1"/>
                          </a:solidFill>
                        </a:rPr>
                        <a:t>・参加者アンケート</a:t>
                      </a:r>
                      <a:endParaRPr kumimoji="1" lang="en-US" altLang="ja-JP" sz="1800" dirty="0">
                        <a:solidFill>
                          <a:schemeClr val="tx1"/>
                        </a:solidFill>
                      </a:endParaRPr>
                    </a:p>
                    <a:p>
                      <a:pPr algn="l"/>
                      <a:r>
                        <a:rPr kumimoji="1" lang="ja-JP" altLang="en-US" sz="1800" dirty="0">
                          <a:solidFill>
                            <a:schemeClr val="tx1"/>
                          </a:solidFill>
                        </a:rPr>
                        <a:t>・プロジェクター</a:t>
                      </a:r>
                      <a:r>
                        <a:rPr kumimoji="1" lang="en-US" altLang="ja-JP" sz="1800" dirty="0">
                          <a:solidFill>
                            <a:schemeClr val="tx1"/>
                          </a:solidFill>
                        </a:rPr>
                        <a:t>(HDMI</a:t>
                      </a:r>
                      <a:r>
                        <a:rPr kumimoji="1" lang="ja-JP" altLang="en-US" sz="1800" dirty="0">
                          <a:solidFill>
                            <a:schemeClr val="tx1"/>
                          </a:solidFill>
                        </a:rPr>
                        <a:t>端子対応</a:t>
                      </a:r>
                      <a:r>
                        <a:rPr kumimoji="1" lang="en-US" altLang="ja-JP" sz="1800" dirty="0">
                          <a:solidFill>
                            <a:schemeClr val="tx1"/>
                          </a:solidFill>
                        </a:rPr>
                        <a:t>)</a:t>
                      </a:r>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・参加者自身のスマホ使用については応相談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4328695"/>
                  </a:ext>
                </a:extLst>
              </a:tr>
              <a:tr h="432000">
                <a:tc>
                  <a:txBody>
                    <a:bodyPr/>
                    <a:lstStyle/>
                    <a:p>
                      <a:pPr algn="l"/>
                      <a:r>
                        <a:rPr kumimoji="1" lang="ja-JP" altLang="en-US" sz="1800" dirty="0">
                          <a:solidFill>
                            <a:schemeClr val="tx1"/>
                          </a:solidFill>
                        </a:rPr>
                        <a:t>借用物品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・スクリーン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・ホワイトボードや白壁でも対応可能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3039241"/>
                  </a:ext>
                </a:extLst>
              </a:tr>
            </a:tbl>
          </a:graphicData>
        </a:graphic>
      </p:graphicFrame>
      <p:sp>
        <p:nvSpPr>
          <p:cNvPr id="6"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ja-JP" altLang="en-US" sz="14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３</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2694437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B718245-E75F-41A1-A252-F557B2D2C1D5}"/>
              </a:ext>
            </a:extLst>
          </p:cNvPr>
          <p:cNvSpPr txBox="1">
            <a:spLocks/>
          </p:cNvSpPr>
          <p:nvPr/>
        </p:nvSpPr>
        <p:spPr>
          <a:xfrm>
            <a:off x="1115568" y="548640"/>
            <a:ext cx="10168128" cy="1179576"/>
          </a:xfrm>
          <a:prstGeom prst="rect">
            <a:avLst/>
          </a:prstGeom>
        </p:spPr>
        <p:txBody>
          <a:bodyPr lIns="109728" tIns="109728" rIns="109728" bIns="91440" anchor="ctr">
            <a:normAutofit/>
          </a:bodyPr>
          <a:lstStyle>
            <a:lvl1pPr algn="l" defTabSz="914400" rtl="0" eaLnBrk="1" latinLnBrk="0" hangingPunct="1">
              <a:lnSpc>
                <a:spcPct val="105000"/>
              </a:lnSpc>
              <a:spcBef>
                <a:spcPct val="0"/>
              </a:spcBef>
              <a:buNone/>
              <a:defRPr sz="4000" kern="1200" spc="180">
                <a:solidFill>
                  <a:schemeClr val="tx1"/>
                </a:solidFill>
                <a:latin typeface="+mj-lt"/>
                <a:ea typeface="+mj-ea"/>
                <a:cs typeface="+mj-cs"/>
              </a:defRPr>
            </a:lvl1pPr>
          </a:lstStyle>
          <a:p>
            <a:r>
              <a:rPr lang="ja-JP" altLang="en-US" b="1" dirty="0">
                <a:latin typeface="メイリオ" panose="020B0604030504040204" pitchFamily="50" charset="-128"/>
                <a:ea typeface="メイリオ" panose="020B0604030504040204" pitchFamily="50" charset="-128"/>
              </a:rPr>
              <a:t>講座内容</a:t>
            </a:r>
            <a:r>
              <a:rPr lang="en-US" altLang="ja-JP" b="1" dirty="0">
                <a:latin typeface="メイリオ" panose="020B0604030504040204" pitchFamily="50" charset="-128"/>
                <a:ea typeface="メイリオ" panose="020B0604030504040204" pitchFamily="50" charset="-128"/>
              </a:rPr>
              <a:t>(1)</a:t>
            </a:r>
            <a:r>
              <a:rPr lang="ja-JP" altLang="en-US" b="1" dirty="0">
                <a:latin typeface="メイリオ" panose="020B0604030504040204" pitchFamily="50" charset="-128"/>
                <a:ea typeface="メイリオ" panose="020B0604030504040204" pitchFamily="50" charset="-128"/>
              </a:rPr>
              <a:t>「はじめてのスマホ体験」</a:t>
            </a:r>
            <a:endParaRPr kumimoji="1" lang="ja-JP" altLang="en-US" b="1" dirty="0">
              <a:latin typeface="メイリオ" panose="020B0604030504040204" pitchFamily="50" charset="-128"/>
              <a:ea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066104053"/>
              </p:ext>
            </p:extLst>
          </p:nvPr>
        </p:nvGraphicFramePr>
        <p:xfrm>
          <a:off x="570720" y="2035920"/>
          <a:ext cx="11257827" cy="3515760"/>
        </p:xfrm>
        <a:graphic>
          <a:graphicData uri="http://schemas.openxmlformats.org/drawingml/2006/table">
            <a:tbl>
              <a:tblPr firstRow="1" bandRow="1">
                <a:tableStyleId>{5C22544A-7EE6-4342-B048-85BDC9FD1C3A}</a:tableStyleId>
              </a:tblPr>
              <a:tblGrid>
                <a:gridCol w="1729795">
                  <a:extLst>
                    <a:ext uri="{9D8B030D-6E8A-4147-A177-3AD203B41FA5}">
                      <a16:colId xmlns:a16="http://schemas.microsoft.com/office/drawing/2014/main" val="3530260973"/>
                    </a:ext>
                  </a:extLst>
                </a:gridCol>
                <a:gridCol w="6342743">
                  <a:extLst>
                    <a:ext uri="{9D8B030D-6E8A-4147-A177-3AD203B41FA5}">
                      <a16:colId xmlns:a16="http://schemas.microsoft.com/office/drawing/2014/main" val="2136303050"/>
                    </a:ext>
                  </a:extLst>
                </a:gridCol>
                <a:gridCol w="3185289">
                  <a:extLst>
                    <a:ext uri="{9D8B030D-6E8A-4147-A177-3AD203B41FA5}">
                      <a16:colId xmlns:a16="http://schemas.microsoft.com/office/drawing/2014/main" val="449290056"/>
                    </a:ext>
                  </a:extLst>
                </a:gridCol>
              </a:tblGrid>
              <a:tr h="432000">
                <a:tc>
                  <a:txBody>
                    <a:bodyPr/>
                    <a:lstStyle/>
                    <a:p>
                      <a:pPr algn="ctr"/>
                      <a:r>
                        <a:rPr kumimoji="1" lang="ja-JP" altLang="en-US" sz="1800" dirty="0">
                          <a:solidFill>
                            <a:schemeClr val="tx1"/>
                          </a:solidFill>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備考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942695"/>
                  </a:ext>
                </a:extLst>
              </a:tr>
              <a:tr h="0">
                <a:tc>
                  <a:txBody>
                    <a:bodyPr/>
                    <a:lstStyle/>
                    <a:p>
                      <a:pPr algn="ctr"/>
                      <a:r>
                        <a:rPr kumimoji="1" lang="ja-JP" altLang="en-US" sz="1800" dirty="0">
                          <a:solidFill>
                            <a:schemeClr val="tx1"/>
                          </a:solidFill>
                        </a:rPr>
                        <a:t>主な対象者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・スマホを持っていない方</a:t>
                      </a:r>
                      <a:endParaRPr kumimoji="1" lang="en-US" altLang="ja-JP" sz="1800" dirty="0">
                        <a:solidFill>
                          <a:schemeClr val="tx1"/>
                        </a:solidFill>
                      </a:endParaRPr>
                    </a:p>
                    <a:p>
                      <a:pPr algn="l"/>
                      <a:r>
                        <a:rPr kumimoji="1" lang="ja-JP" altLang="en-US" sz="1800" dirty="0">
                          <a:solidFill>
                            <a:schemeClr val="tx1"/>
                          </a:solidFill>
                        </a:rPr>
                        <a:t>・スマホ操作に苦手意識のある方</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890235"/>
                  </a:ext>
                </a:extLst>
              </a:tr>
              <a:tr h="432000">
                <a:tc>
                  <a:txBody>
                    <a:bodyPr/>
                    <a:lstStyle/>
                    <a:p>
                      <a:pPr algn="ctr"/>
                      <a:r>
                        <a:rPr kumimoji="1" lang="ja-JP" altLang="en-US" sz="1800" dirty="0">
                          <a:solidFill>
                            <a:schemeClr val="tx1"/>
                          </a:solidFill>
                        </a:rPr>
                        <a:t>所要時間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120</a:t>
                      </a:r>
                      <a:r>
                        <a:rPr kumimoji="1" lang="ja-JP" altLang="en-US" sz="1800" dirty="0">
                          <a:solidFill>
                            <a:schemeClr val="tx1"/>
                          </a:solidFill>
                        </a:rPr>
                        <a:t>分（休憩</a:t>
                      </a:r>
                      <a:r>
                        <a:rPr kumimoji="1" lang="en-US" altLang="ja-JP" sz="1800" dirty="0">
                          <a:solidFill>
                            <a:schemeClr val="tx1"/>
                          </a:solidFill>
                        </a:rPr>
                        <a:t>10</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a:t>
                      </a:r>
                      <a:r>
                        <a:rPr kumimoji="1" lang="ja-JP" altLang="en-US" sz="1800" dirty="0">
                          <a:solidFill>
                            <a:schemeClr val="tx1"/>
                          </a:solidFill>
                        </a:rPr>
                        <a:t>時間前会場入り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539268"/>
                  </a:ext>
                </a:extLst>
              </a:tr>
              <a:tr h="0">
                <a:tc>
                  <a:txBody>
                    <a:bodyPr/>
                    <a:lstStyle/>
                    <a:p>
                      <a:pPr algn="ctr"/>
                      <a:r>
                        <a:rPr kumimoji="1" lang="ja-JP" altLang="en-US" sz="1800" dirty="0">
                          <a:solidFill>
                            <a:schemeClr val="tx1"/>
                          </a:solidFill>
                        </a:rPr>
                        <a:t>実施内容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ア）ガイダンス・座学　：</a:t>
                      </a:r>
                      <a:r>
                        <a:rPr kumimoji="1" lang="en-US" altLang="ja-JP" sz="1800" dirty="0">
                          <a:solidFill>
                            <a:schemeClr val="tx1"/>
                          </a:solidFill>
                        </a:rPr>
                        <a:t>15</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イ）文字入力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ウ）マップの使い方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エ）カメラの使い方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オ）音声アシスタント　：</a:t>
                      </a:r>
                      <a:r>
                        <a:rPr kumimoji="1" lang="en-US" altLang="ja-JP" sz="1800" dirty="0">
                          <a:solidFill>
                            <a:schemeClr val="tx1"/>
                          </a:solidFill>
                        </a:rPr>
                        <a:t>10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カ）個別相談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キ）アンケート・閉会　：  </a:t>
                      </a:r>
                      <a:r>
                        <a:rPr kumimoji="1" lang="en-US" altLang="ja-JP" sz="1800" dirty="0">
                          <a:solidFill>
                            <a:schemeClr val="tx1"/>
                          </a:solidFill>
                        </a:rPr>
                        <a:t>5</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・時間調整可能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5299360"/>
                  </a:ext>
                </a:extLst>
              </a:tr>
            </a:tbl>
          </a:graphicData>
        </a:graphic>
      </p:graphicFrame>
      <p:sp>
        <p:nvSpPr>
          <p:cNvPr id="10" name="コンテンツ プレースホルダー 2">
            <a:extLst>
              <a:ext uri="{FF2B5EF4-FFF2-40B4-BE49-F238E27FC236}">
                <a16:creationId xmlns:a16="http://schemas.microsoft.com/office/drawing/2014/main" id="{341B6A3C-D351-42F1-AE36-37207042D22A}"/>
              </a:ext>
            </a:extLst>
          </p:cNvPr>
          <p:cNvSpPr>
            <a:spLocks noGrp="1"/>
          </p:cNvSpPr>
          <p:nvPr>
            <p:ph idx="1"/>
          </p:nvPr>
        </p:nvSpPr>
        <p:spPr>
          <a:xfrm>
            <a:off x="570720" y="6096000"/>
            <a:ext cx="11257826" cy="762000"/>
          </a:xfrm>
        </p:spPr>
        <p:txBody>
          <a:bodyPr/>
          <a:lstStyle/>
          <a:p>
            <a:pPr marL="0" indent="0">
              <a:lnSpc>
                <a:spcPct val="100000"/>
              </a:lnSpc>
              <a:spcBef>
                <a:spcPts val="0"/>
              </a:spcBef>
              <a:buNone/>
            </a:pPr>
            <a:r>
              <a:rPr kumimoji="1" lang="en-US" altLang="ja-JP" sz="1600" b="0" dirty="0">
                <a:solidFill>
                  <a:srgbClr val="C00000"/>
                </a:solidFill>
                <a:latin typeface="メイリオ" panose="020B0604030504040204" pitchFamily="50" charset="-128"/>
                <a:ea typeface="メイリオ" panose="020B0604030504040204" pitchFamily="50" charset="-128"/>
              </a:rPr>
              <a:t>※</a:t>
            </a:r>
            <a:r>
              <a:rPr kumimoji="1" lang="ja-JP" altLang="en-US" sz="1600" b="0" dirty="0">
                <a:solidFill>
                  <a:srgbClr val="C00000"/>
                </a:solidFill>
                <a:latin typeface="メイリオ" panose="020B0604030504040204" pitchFamily="50" charset="-128"/>
                <a:ea typeface="メイリオ" panose="020B0604030504040204" pitchFamily="50" charset="-128"/>
              </a:rPr>
              <a:t>上記は令和</a:t>
            </a:r>
            <a:r>
              <a:rPr kumimoji="1" lang="en-US" altLang="ja-JP" sz="1600" b="0" dirty="0">
                <a:solidFill>
                  <a:srgbClr val="C00000"/>
                </a:solidFill>
                <a:latin typeface="メイリオ" panose="020B0604030504040204" pitchFamily="50" charset="-128"/>
                <a:ea typeface="メイリオ" panose="020B0604030504040204" pitchFamily="50" charset="-128"/>
              </a:rPr>
              <a:t>8</a:t>
            </a:r>
            <a:r>
              <a:rPr kumimoji="1" lang="ja-JP" altLang="en-US" sz="1600" b="0" dirty="0">
                <a:solidFill>
                  <a:srgbClr val="C00000"/>
                </a:solidFill>
                <a:latin typeface="メイリオ" panose="020B0604030504040204" pitchFamily="50" charset="-128"/>
                <a:ea typeface="メイリオ" panose="020B0604030504040204" pitchFamily="50" charset="-128"/>
              </a:rPr>
              <a:t>年</a:t>
            </a:r>
            <a:r>
              <a:rPr kumimoji="1" lang="en-US" altLang="ja-JP" sz="1600" b="0" dirty="0">
                <a:solidFill>
                  <a:srgbClr val="C00000"/>
                </a:solidFill>
                <a:latin typeface="メイリオ" panose="020B0604030504040204" pitchFamily="50" charset="-128"/>
                <a:ea typeface="メイリオ" panose="020B0604030504040204" pitchFamily="50" charset="-128"/>
              </a:rPr>
              <a:t>1</a:t>
            </a:r>
            <a:r>
              <a:rPr kumimoji="1" lang="ja-JP" altLang="en-US" sz="1600" b="0" dirty="0">
                <a:solidFill>
                  <a:srgbClr val="C00000"/>
                </a:solidFill>
                <a:latin typeface="メイリオ" panose="020B0604030504040204" pitchFamily="50" charset="-128"/>
                <a:ea typeface="メイリオ" panose="020B0604030504040204" pitchFamily="50" charset="-128"/>
              </a:rPr>
              <a:t>月時点の内容のため、今後、変更となる場合もございます。</a:t>
            </a:r>
            <a:endParaRPr kumimoji="1" lang="en-US" altLang="ja-JP" sz="1600" b="0" dirty="0">
              <a:solidFill>
                <a:srgbClr val="C00000"/>
              </a:solidFill>
              <a:latin typeface="メイリオ" panose="020B0604030504040204" pitchFamily="50" charset="-128"/>
              <a:ea typeface="メイリオ" panose="020B0604030504040204" pitchFamily="50" charset="-128"/>
            </a:endParaRPr>
          </a:p>
        </p:txBody>
      </p:sp>
      <p:sp>
        <p:nvSpPr>
          <p:cNvPr id="5"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ja-JP" altLang="en-US" sz="14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４</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23522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B718245-E75F-41A1-A252-F557B2D2C1D5}"/>
              </a:ext>
            </a:extLst>
          </p:cNvPr>
          <p:cNvSpPr txBox="1">
            <a:spLocks/>
          </p:cNvSpPr>
          <p:nvPr/>
        </p:nvSpPr>
        <p:spPr>
          <a:xfrm>
            <a:off x="1115568" y="548640"/>
            <a:ext cx="10168128" cy="1179576"/>
          </a:xfrm>
          <a:prstGeom prst="rect">
            <a:avLst/>
          </a:prstGeom>
        </p:spPr>
        <p:txBody>
          <a:bodyPr lIns="109728" tIns="109728" rIns="109728" bIns="91440" anchor="ctr">
            <a:normAutofit/>
          </a:bodyPr>
          <a:lstStyle>
            <a:lvl1pPr algn="l" defTabSz="914400" rtl="0" eaLnBrk="1" latinLnBrk="0" hangingPunct="1">
              <a:lnSpc>
                <a:spcPct val="105000"/>
              </a:lnSpc>
              <a:spcBef>
                <a:spcPct val="0"/>
              </a:spcBef>
              <a:buNone/>
              <a:defRPr sz="4000" kern="1200" spc="180">
                <a:solidFill>
                  <a:schemeClr val="tx1"/>
                </a:solidFill>
                <a:latin typeface="+mj-lt"/>
                <a:ea typeface="+mj-ea"/>
                <a:cs typeface="+mj-cs"/>
              </a:defRPr>
            </a:lvl1pPr>
          </a:lstStyle>
          <a:p>
            <a:r>
              <a:rPr lang="ja-JP" altLang="en-US" b="1" dirty="0">
                <a:latin typeface="メイリオ" panose="020B0604030504040204" pitchFamily="50" charset="-128"/>
                <a:ea typeface="メイリオ" panose="020B0604030504040204" pitchFamily="50" charset="-128"/>
              </a:rPr>
              <a:t>講座内容</a:t>
            </a:r>
            <a:r>
              <a:rPr lang="en-US" altLang="ja-JP" b="1" dirty="0">
                <a:latin typeface="メイリオ" panose="020B0604030504040204" pitchFamily="50" charset="-128"/>
                <a:ea typeface="メイリオ" panose="020B0604030504040204" pitchFamily="50" charset="-128"/>
              </a:rPr>
              <a:t>(2)</a:t>
            </a:r>
            <a:r>
              <a:rPr lang="ja-JP" altLang="en-US" b="1" dirty="0">
                <a:latin typeface="メイリオ" panose="020B0604030504040204" pitchFamily="50" charset="-128"/>
                <a:ea typeface="メイリオ" panose="020B0604030504040204" pitchFamily="50" charset="-128"/>
              </a:rPr>
              <a:t>「スマホの基本と</a:t>
            </a:r>
            <a:r>
              <a:rPr lang="en-US" altLang="ja-JP" b="1" dirty="0">
                <a:latin typeface="メイリオ" panose="020B0604030504040204" pitchFamily="50" charset="-128"/>
                <a:ea typeface="メイリオ" panose="020B0604030504040204" pitchFamily="50" charset="-128"/>
              </a:rPr>
              <a:t>LINE</a:t>
            </a:r>
            <a:r>
              <a:rPr lang="ja-JP" altLang="en-US" b="1" dirty="0">
                <a:latin typeface="メイリオ" panose="020B0604030504040204" pitchFamily="50" charset="-128"/>
                <a:ea typeface="メイリオ" panose="020B0604030504040204" pitchFamily="50" charset="-128"/>
              </a:rPr>
              <a:t>」</a:t>
            </a:r>
            <a:endParaRPr kumimoji="1" lang="ja-JP" altLang="en-US" b="1" dirty="0">
              <a:latin typeface="メイリオ" panose="020B0604030504040204" pitchFamily="50" charset="-128"/>
              <a:ea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60216573"/>
              </p:ext>
            </p:extLst>
          </p:nvPr>
        </p:nvGraphicFramePr>
        <p:xfrm>
          <a:off x="570720" y="2040273"/>
          <a:ext cx="11257827" cy="3307680"/>
        </p:xfrm>
        <a:graphic>
          <a:graphicData uri="http://schemas.openxmlformats.org/drawingml/2006/table">
            <a:tbl>
              <a:tblPr firstRow="1" bandRow="1">
                <a:tableStyleId>{5C22544A-7EE6-4342-B048-85BDC9FD1C3A}</a:tableStyleId>
              </a:tblPr>
              <a:tblGrid>
                <a:gridCol w="1729795">
                  <a:extLst>
                    <a:ext uri="{9D8B030D-6E8A-4147-A177-3AD203B41FA5}">
                      <a16:colId xmlns:a16="http://schemas.microsoft.com/office/drawing/2014/main" val="3530260973"/>
                    </a:ext>
                  </a:extLst>
                </a:gridCol>
                <a:gridCol w="6342743">
                  <a:extLst>
                    <a:ext uri="{9D8B030D-6E8A-4147-A177-3AD203B41FA5}">
                      <a16:colId xmlns:a16="http://schemas.microsoft.com/office/drawing/2014/main" val="2136303050"/>
                    </a:ext>
                  </a:extLst>
                </a:gridCol>
                <a:gridCol w="3185289">
                  <a:extLst>
                    <a:ext uri="{9D8B030D-6E8A-4147-A177-3AD203B41FA5}">
                      <a16:colId xmlns:a16="http://schemas.microsoft.com/office/drawing/2014/main" val="449290056"/>
                    </a:ext>
                  </a:extLst>
                </a:gridCol>
              </a:tblGrid>
              <a:tr h="432000">
                <a:tc>
                  <a:txBody>
                    <a:bodyPr/>
                    <a:lstStyle/>
                    <a:p>
                      <a:pPr algn="ctr"/>
                      <a:r>
                        <a:rPr kumimoji="1" lang="ja-JP" altLang="en-US" sz="1800" dirty="0">
                          <a:solidFill>
                            <a:schemeClr val="tx1"/>
                          </a:solidFill>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備考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942695"/>
                  </a:ext>
                </a:extLst>
              </a:tr>
              <a:tr h="432000">
                <a:tc>
                  <a:txBody>
                    <a:bodyPr/>
                    <a:lstStyle/>
                    <a:p>
                      <a:pPr algn="ctr"/>
                      <a:r>
                        <a:rPr kumimoji="1" lang="ja-JP" altLang="en-US" sz="1800" dirty="0">
                          <a:solidFill>
                            <a:schemeClr val="tx1"/>
                          </a:solidFill>
                        </a:rPr>
                        <a:t>主な対象者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・スマホ初心者の方</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890235"/>
                  </a:ext>
                </a:extLst>
              </a:tr>
              <a:tr h="432000">
                <a:tc>
                  <a:txBody>
                    <a:bodyPr/>
                    <a:lstStyle/>
                    <a:p>
                      <a:pPr algn="ctr"/>
                      <a:r>
                        <a:rPr kumimoji="1" lang="ja-JP" altLang="en-US" sz="1800" dirty="0">
                          <a:solidFill>
                            <a:schemeClr val="tx1"/>
                          </a:solidFill>
                        </a:rPr>
                        <a:t>所要時間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120</a:t>
                      </a:r>
                      <a:r>
                        <a:rPr kumimoji="1" lang="ja-JP" altLang="en-US" sz="1800" dirty="0">
                          <a:solidFill>
                            <a:schemeClr val="tx1"/>
                          </a:solidFill>
                        </a:rPr>
                        <a:t>分（休憩</a:t>
                      </a:r>
                      <a:r>
                        <a:rPr kumimoji="1" lang="en-US" altLang="ja-JP" sz="1800" dirty="0">
                          <a:solidFill>
                            <a:schemeClr val="tx1"/>
                          </a:solidFill>
                        </a:rPr>
                        <a:t>10</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a:t>
                      </a:r>
                      <a:r>
                        <a:rPr kumimoji="1" lang="ja-JP" altLang="en-US" sz="1800" dirty="0">
                          <a:solidFill>
                            <a:schemeClr val="tx1"/>
                          </a:solidFill>
                        </a:rPr>
                        <a:t>時間前会場入り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539268"/>
                  </a:ext>
                </a:extLst>
              </a:tr>
              <a:tr h="0">
                <a:tc>
                  <a:txBody>
                    <a:bodyPr/>
                    <a:lstStyle/>
                    <a:p>
                      <a:pPr algn="ctr"/>
                      <a:r>
                        <a:rPr kumimoji="1" lang="ja-JP" altLang="en-US" sz="1800" dirty="0">
                          <a:solidFill>
                            <a:schemeClr val="tx1"/>
                          </a:solidFill>
                        </a:rPr>
                        <a:t>実施内容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ア）ガイダンス・座学　：</a:t>
                      </a:r>
                      <a:r>
                        <a:rPr kumimoji="1" lang="en-US" altLang="ja-JP" sz="1800" dirty="0">
                          <a:solidFill>
                            <a:schemeClr val="tx1"/>
                          </a:solidFill>
                        </a:rPr>
                        <a:t>15</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イ）マップの使い方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ウ）カメラの使い方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エ）ＬＩＮＥの基本　　：</a:t>
                      </a:r>
                      <a:r>
                        <a:rPr kumimoji="1" lang="en-US" altLang="ja-JP" sz="1800" dirty="0">
                          <a:solidFill>
                            <a:schemeClr val="tx1"/>
                          </a:solidFill>
                        </a:rPr>
                        <a:t>20</a:t>
                      </a:r>
                      <a:r>
                        <a:rPr kumimoji="1" lang="ja-JP" altLang="en-US" sz="1800" dirty="0">
                          <a:solidFill>
                            <a:schemeClr val="tx1"/>
                          </a:solidFill>
                        </a:rPr>
                        <a:t>分（文字入力、トーク等）</a:t>
                      </a:r>
                      <a:endParaRPr kumimoji="1" lang="en-US" altLang="ja-JP" sz="1800" dirty="0">
                        <a:solidFill>
                          <a:schemeClr val="tx1"/>
                        </a:solidFill>
                      </a:endParaRPr>
                    </a:p>
                    <a:p>
                      <a:pPr algn="l"/>
                      <a:r>
                        <a:rPr kumimoji="1" lang="ja-JP" altLang="en-US" sz="1800" dirty="0">
                          <a:solidFill>
                            <a:schemeClr val="tx1"/>
                          </a:solidFill>
                        </a:rPr>
                        <a:t>オ）音声アシスタント　：</a:t>
                      </a:r>
                      <a:r>
                        <a:rPr kumimoji="1" lang="en-US" altLang="ja-JP" sz="1800" dirty="0">
                          <a:solidFill>
                            <a:schemeClr val="tx1"/>
                          </a:solidFill>
                        </a:rPr>
                        <a:t>10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カ）個別相談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キ）アンケート・閉会　：  </a:t>
                      </a:r>
                      <a:r>
                        <a:rPr kumimoji="1" lang="en-US" altLang="ja-JP" sz="1800" dirty="0">
                          <a:solidFill>
                            <a:schemeClr val="tx1"/>
                          </a:solidFill>
                        </a:rPr>
                        <a:t>5</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・時間調整可能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5299360"/>
                  </a:ext>
                </a:extLst>
              </a:tr>
            </a:tbl>
          </a:graphicData>
        </a:graphic>
      </p:graphicFrame>
      <p:sp>
        <p:nvSpPr>
          <p:cNvPr id="8" name="コンテンツ プレースホルダー 2">
            <a:extLst>
              <a:ext uri="{FF2B5EF4-FFF2-40B4-BE49-F238E27FC236}">
                <a16:creationId xmlns:a16="http://schemas.microsoft.com/office/drawing/2014/main" id="{341B6A3C-D351-42F1-AE36-37207042D22A}"/>
              </a:ext>
            </a:extLst>
          </p:cNvPr>
          <p:cNvSpPr>
            <a:spLocks noGrp="1"/>
          </p:cNvSpPr>
          <p:nvPr>
            <p:ph idx="1"/>
          </p:nvPr>
        </p:nvSpPr>
        <p:spPr>
          <a:xfrm>
            <a:off x="570720" y="6096000"/>
            <a:ext cx="11257826" cy="762000"/>
          </a:xfrm>
        </p:spPr>
        <p:txBody>
          <a:bodyPr/>
          <a:lstStyle/>
          <a:p>
            <a:pPr marL="0" indent="0">
              <a:lnSpc>
                <a:spcPct val="100000"/>
              </a:lnSpc>
              <a:spcBef>
                <a:spcPts val="0"/>
              </a:spcBef>
              <a:buNone/>
            </a:pPr>
            <a:r>
              <a:rPr kumimoji="1" lang="en-US" altLang="ja-JP" sz="1600" b="0" dirty="0">
                <a:solidFill>
                  <a:srgbClr val="C00000"/>
                </a:solidFill>
                <a:latin typeface="メイリオ" panose="020B0604030504040204" pitchFamily="50" charset="-128"/>
                <a:ea typeface="メイリオ" panose="020B0604030504040204" pitchFamily="50" charset="-128"/>
              </a:rPr>
              <a:t>※</a:t>
            </a:r>
            <a:r>
              <a:rPr kumimoji="1" lang="ja-JP" altLang="en-US" sz="1600" b="0" dirty="0">
                <a:solidFill>
                  <a:srgbClr val="C00000"/>
                </a:solidFill>
                <a:latin typeface="メイリオ" panose="020B0604030504040204" pitchFamily="50" charset="-128"/>
                <a:ea typeface="メイリオ" panose="020B0604030504040204" pitchFamily="50" charset="-128"/>
              </a:rPr>
              <a:t>上記は令和</a:t>
            </a:r>
            <a:r>
              <a:rPr kumimoji="1" lang="en-US" altLang="ja-JP" sz="1600" b="0" dirty="0">
                <a:solidFill>
                  <a:srgbClr val="C00000"/>
                </a:solidFill>
                <a:latin typeface="メイリオ" panose="020B0604030504040204" pitchFamily="50" charset="-128"/>
                <a:ea typeface="メイリオ" panose="020B0604030504040204" pitchFamily="50" charset="-128"/>
              </a:rPr>
              <a:t>8</a:t>
            </a:r>
            <a:r>
              <a:rPr kumimoji="1" lang="ja-JP" altLang="en-US" sz="1600" b="0" dirty="0">
                <a:solidFill>
                  <a:srgbClr val="C00000"/>
                </a:solidFill>
                <a:latin typeface="メイリオ" panose="020B0604030504040204" pitchFamily="50" charset="-128"/>
                <a:ea typeface="メイリオ" panose="020B0604030504040204" pitchFamily="50" charset="-128"/>
              </a:rPr>
              <a:t>年</a:t>
            </a:r>
            <a:r>
              <a:rPr kumimoji="1" lang="en-US" altLang="ja-JP" sz="1600" b="0" dirty="0">
                <a:solidFill>
                  <a:srgbClr val="C00000"/>
                </a:solidFill>
                <a:latin typeface="メイリオ" panose="020B0604030504040204" pitchFamily="50" charset="-128"/>
                <a:ea typeface="メイリオ" panose="020B0604030504040204" pitchFamily="50" charset="-128"/>
              </a:rPr>
              <a:t>1</a:t>
            </a:r>
            <a:r>
              <a:rPr kumimoji="1" lang="ja-JP" altLang="en-US" sz="1600" b="0" dirty="0">
                <a:solidFill>
                  <a:srgbClr val="C00000"/>
                </a:solidFill>
                <a:latin typeface="メイリオ" panose="020B0604030504040204" pitchFamily="50" charset="-128"/>
                <a:ea typeface="メイリオ" panose="020B0604030504040204" pitchFamily="50" charset="-128"/>
              </a:rPr>
              <a:t>月時点の内容のため、今後、変更となる場合もございます。</a:t>
            </a:r>
            <a:endParaRPr kumimoji="1" lang="en-US" altLang="ja-JP" sz="1600" b="0" dirty="0">
              <a:solidFill>
                <a:srgbClr val="C00000"/>
              </a:solidFill>
              <a:latin typeface="メイリオ" panose="020B0604030504040204" pitchFamily="50" charset="-128"/>
              <a:ea typeface="メイリオ" panose="020B0604030504040204" pitchFamily="50" charset="-128"/>
            </a:endParaRPr>
          </a:p>
        </p:txBody>
      </p:sp>
      <p:sp>
        <p:nvSpPr>
          <p:cNvPr id="5"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ja-JP" altLang="en-US" sz="14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５</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1058645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B718245-E75F-41A1-A252-F557B2D2C1D5}"/>
              </a:ext>
            </a:extLst>
          </p:cNvPr>
          <p:cNvSpPr txBox="1">
            <a:spLocks/>
          </p:cNvSpPr>
          <p:nvPr/>
        </p:nvSpPr>
        <p:spPr>
          <a:xfrm>
            <a:off x="773920" y="486674"/>
            <a:ext cx="11291313" cy="1179576"/>
          </a:xfrm>
          <a:prstGeom prst="rect">
            <a:avLst/>
          </a:prstGeom>
        </p:spPr>
        <p:txBody>
          <a:bodyPr lIns="109728" tIns="109728" rIns="109728" bIns="91440" anchor="ctr">
            <a:noAutofit/>
          </a:bodyPr>
          <a:lstStyle>
            <a:lvl1pPr algn="l" defTabSz="914400" rtl="0" eaLnBrk="1" latinLnBrk="0" hangingPunct="1">
              <a:lnSpc>
                <a:spcPct val="105000"/>
              </a:lnSpc>
              <a:spcBef>
                <a:spcPct val="0"/>
              </a:spcBef>
              <a:buNone/>
              <a:defRPr sz="4000" kern="1200" spc="180">
                <a:solidFill>
                  <a:schemeClr val="tx1"/>
                </a:solidFill>
                <a:latin typeface="+mj-lt"/>
                <a:ea typeface="+mj-ea"/>
                <a:cs typeface="+mj-cs"/>
              </a:defRPr>
            </a:lvl1pPr>
          </a:lstStyle>
          <a:p>
            <a:r>
              <a:rPr lang="ja-JP" altLang="en-US" sz="3800" b="1" dirty="0">
                <a:latin typeface="メイリオ" panose="020B0604030504040204" pitchFamily="50" charset="-128"/>
                <a:ea typeface="メイリオ" panose="020B0604030504040204" pitchFamily="50" charset="-128"/>
              </a:rPr>
              <a:t>講座内容</a:t>
            </a:r>
            <a:r>
              <a:rPr lang="en-US" altLang="ja-JP" sz="3800" b="1" dirty="0">
                <a:latin typeface="メイリオ" panose="020B0604030504040204" pitchFamily="50" charset="-128"/>
                <a:ea typeface="メイリオ" panose="020B0604030504040204" pitchFamily="50" charset="-128"/>
              </a:rPr>
              <a:t>(3)</a:t>
            </a:r>
            <a:r>
              <a:rPr lang="ja-JP" altLang="en-US" sz="3800" b="1" dirty="0">
                <a:latin typeface="メイリオ" panose="020B0604030504040204" pitchFamily="50" charset="-128"/>
                <a:ea typeface="メイリオ" panose="020B0604030504040204" pitchFamily="50" charset="-128"/>
              </a:rPr>
              <a:t>「</a:t>
            </a:r>
            <a:r>
              <a:rPr lang="ja-JP" altLang="ja-JP" sz="3800" b="1" dirty="0"/>
              <a:t>スマホの基本とキャッシュレス</a:t>
            </a:r>
            <a:r>
              <a:rPr lang="ja-JP" altLang="en-US" sz="3800" b="1" dirty="0">
                <a:latin typeface="メイリオ" panose="020B0604030504040204" pitchFamily="50" charset="-128"/>
                <a:ea typeface="メイリオ" panose="020B0604030504040204" pitchFamily="50" charset="-128"/>
              </a:rPr>
              <a:t>」</a:t>
            </a:r>
            <a:endParaRPr kumimoji="1" lang="ja-JP" altLang="en-US" sz="3800" b="1" dirty="0">
              <a:latin typeface="メイリオ" panose="020B0604030504040204" pitchFamily="50" charset="-128"/>
              <a:ea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376545467"/>
              </p:ext>
            </p:extLst>
          </p:nvPr>
        </p:nvGraphicFramePr>
        <p:xfrm>
          <a:off x="570720" y="2040273"/>
          <a:ext cx="11257827" cy="3307680"/>
        </p:xfrm>
        <a:graphic>
          <a:graphicData uri="http://schemas.openxmlformats.org/drawingml/2006/table">
            <a:tbl>
              <a:tblPr firstRow="1" bandRow="1">
                <a:tableStyleId>{5C22544A-7EE6-4342-B048-85BDC9FD1C3A}</a:tableStyleId>
              </a:tblPr>
              <a:tblGrid>
                <a:gridCol w="1729795">
                  <a:extLst>
                    <a:ext uri="{9D8B030D-6E8A-4147-A177-3AD203B41FA5}">
                      <a16:colId xmlns:a16="http://schemas.microsoft.com/office/drawing/2014/main" val="3530260973"/>
                    </a:ext>
                  </a:extLst>
                </a:gridCol>
                <a:gridCol w="6342743">
                  <a:extLst>
                    <a:ext uri="{9D8B030D-6E8A-4147-A177-3AD203B41FA5}">
                      <a16:colId xmlns:a16="http://schemas.microsoft.com/office/drawing/2014/main" val="2136303050"/>
                    </a:ext>
                  </a:extLst>
                </a:gridCol>
                <a:gridCol w="3185289">
                  <a:extLst>
                    <a:ext uri="{9D8B030D-6E8A-4147-A177-3AD203B41FA5}">
                      <a16:colId xmlns:a16="http://schemas.microsoft.com/office/drawing/2014/main" val="449290056"/>
                    </a:ext>
                  </a:extLst>
                </a:gridCol>
              </a:tblGrid>
              <a:tr h="432000">
                <a:tc>
                  <a:txBody>
                    <a:bodyPr/>
                    <a:lstStyle/>
                    <a:p>
                      <a:pPr algn="ctr"/>
                      <a:r>
                        <a:rPr kumimoji="1" lang="ja-JP" altLang="en-US" sz="1800" dirty="0">
                          <a:solidFill>
                            <a:schemeClr val="tx1"/>
                          </a:solidFill>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備考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942695"/>
                  </a:ext>
                </a:extLst>
              </a:tr>
              <a:tr h="432000">
                <a:tc>
                  <a:txBody>
                    <a:bodyPr/>
                    <a:lstStyle/>
                    <a:p>
                      <a:pPr algn="ctr"/>
                      <a:r>
                        <a:rPr kumimoji="1" lang="ja-JP" altLang="en-US" sz="1800" dirty="0">
                          <a:solidFill>
                            <a:schemeClr val="tx1"/>
                          </a:solidFill>
                        </a:rPr>
                        <a:t>主な対象者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・スマホ初心者の方</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890235"/>
                  </a:ext>
                </a:extLst>
              </a:tr>
              <a:tr h="432000">
                <a:tc>
                  <a:txBody>
                    <a:bodyPr/>
                    <a:lstStyle/>
                    <a:p>
                      <a:pPr algn="ctr"/>
                      <a:r>
                        <a:rPr kumimoji="1" lang="ja-JP" altLang="en-US" sz="1800" dirty="0">
                          <a:solidFill>
                            <a:schemeClr val="tx1"/>
                          </a:solidFill>
                        </a:rPr>
                        <a:t>所要時間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120</a:t>
                      </a:r>
                      <a:r>
                        <a:rPr kumimoji="1" lang="ja-JP" altLang="en-US" sz="1800" dirty="0">
                          <a:solidFill>
                            <a:schemeClr val="tx1"/>
                          </a:solidFill>
                        </a:rPr>
                        <a:t>分（休憩</a:t>
                      </a:r>
                      <a:r>
                        <a:rPr kumimoji="1" lang="en-US" altLang="ja-JP" sz="1800" dirty="0">
                          <a:solidFill>
                            <a:schemeClr val="tx1"/>
                          </a:solidFill>
                        </a:rPr>
                        <a:t>10</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a:t>
                      </a:r>
                      <a:r>
                        <a:rPr kumimoji="1" lang="ja-JP" altLang="en-US" sz="1800" dirty="0">
                          <a:solidFill>
                            <a:schemeClr val="tx1"/>
                          </a:solidFill>
                        </a:rPr>
                        <a:t>時間前会場入り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539268"/>
                  </a:ext>
                </a:extLst>
              </a:tr>
              <a:tr h="0">
                <a:tc>
                  <a:txBody>
                    <a:bodyPr/>
                    <a:lstStyle/>
                    <a:p>
                      <a:pPr algn="ctr"/>
                      <a:r>
                        <a:rPr kumimoji="1" lang="ja-JP" altLang="en-US" sz="1800" dirty="0">
                          <a:solidFill>
                            <a:schemeClr val="tx1"/>
                          </a:solidFill>
                        </a:rPr>
                        <a:t>実施内容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ア）ガイダンス・座学　：</a:t>
                      </a:r>
                      <a:r>
                        <a:rPr kumimoji="1" lang="en-US" altLang="ja-JP" sz="1800" dirty="0">
                          <a:solidFill>
                            <a:schemeClr val="tx1"/>
                          </a:solidFill>
                        </a:rPr>
                        <a:t>15</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イ）マップの使い方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ウ）カメラの使い方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エ）キャッシュレス体験：</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オ）音声アシスタント　：</a:t>
                      </a:r>
                      <a:r>
                        <a:rPr kumimoji="1" lang="en-US" altLang="ja-JP" sz="1800" dirty="0">
                          <a:solidFill>
                            <a:schemeClr val="tx1"/>
                          </a:solidFill>
                        </a:rPr>
                        <a:t>10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カ）個別相談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キ）アンケート・閉会　：  </a:t>
                      </a:r>
                      <a:r>
                        <a:rPr kumimoji="1" lang="en-US" altLang="ja-JP" sz="1800" dirty="0">
                          <a:solidFill>
                            <a:schemeClr val="tx1"/>
                          </a:solidFill>
                        </a:rPr>
                        <a:t>5</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・時間調整可能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5299360"/>
                  </a:ext>
                </a:extLst>
              </a:tr>
            </a:tbl>
          </a:graphicData>
        </a:graphic>
      </p:graphicFrame>
      <p:sp>
        <p:nvSpPr>
          <p:cNvPr id="8" name="コンテンツ プレースホルダー 2">
            <a:extLst>
              <a:ext uri="{FF2B5EF4-FFF2-40B4-BE49-F238E27FC236}">
                <a16:creationId xmlns:a16="http://schemas.microsoft.com/office/drawing/2014/main" id="{341B6A3C-D351-42F1-AE36-37207042D22A}"/>
              </a:ext>
            </a:extLst>
          </p:cNvPr>
          <p:cNvSpPr>
            <a:spLocks noGrp="1"/>
          </p:cNvSpPr>
          <p:nvPr>
            <p:ph idx="1"/>
          </p:nvPr>
        </p:nvSpPr>
        <p:spPr>
          <a:xfrm>
            <a:off x="570720" y="6096000"/>
            <a:ext cx="11257826" cy="762000"/>
          </a:xfrm>
        </p:spPr>
        <p:txBody>
          <a:bodyPr/>
          <a:lstStyle/>
          <a:p>
            <a:pPr marL="0" indent="0">
              <a:lnSpc>
                <a:spcPct val="100000"/>
              </a:lnSpc>
              <a:spcBef>
                <a:spcPts val="0"/>
              </a:spcBef>
              <a:buNone/>
            </a:pPr>
            <a:r>
              <a:rPr kumimoji="1" lang="en-US" altLang="ja-JP" sz="1600" b="0" dirty="0">
                <a:solidFill>
                  <a:srgbClr val="C00000"/>
                </a:solidFill>
                <a:latin typeface="メイリオ" panose="020B0604030504040204" pitchFamily="50" charset="-128"/>
                <a:ea typeface="メイリオ" panose="020B0604030504040204" pitchFamily="50" charset="-128"/>
              </a:rPr>
              <a:t>※</a:t>
            </a:r>
            <a:r>
              <a:rPr kumimoji="1" lang="ja-JP" altLang="en-US" sz="1600" b="0" dirty="0">
                <a:solidFill>
                  <a:srgbClr val="C00000"/>
                </a:solidFill>
                <a:latin typeface="メイリオ" panose="020B0604030504040204" pitchFamily="50" charset="-128"/>
                <a:ea typeface="メイリオ" panose="020B0604030504040204" pitchFamily="50" charset="-128"/>
              </a:rPr>
              <a:t>上記は令和</a:t>
            </a:r>
            <a:r>
              <a:rPr kumimoji="1" lang="en-US" altLang="ja-JP" sz="1600" b="0" dirty="0">
                <a:solidFill>
                  <a:srgbClr val="C00000"/>
                </a:solidFill>
                <a:latin typeface="メイリオ" panose="020B0604030504040204" pitchFamily="50" charset="-128"/>
                <a:ea typeface="メイリオ" panose="020B0604030504040204" pitchFamily="50" charset="-128"/>
              </a:rPr>
              <a:t>8</a:t>
            </a:r>
            <a:r>
              <a:rPr kumimoji="1" lang="ja-JP" altLang="en-US" sz="1600" b="0" dirty="0">
                <a:solidFill>
                  <a:srgbClr val="C00000"/>
                </a:solidFill>
                <a:latin typeface="メイリオ" panose="020B0604030504040204" pitchFamily="50" charset="-128"/>
                <a:ea typeface="メイリオ" panose="020B0604030504040204" pitchFamily="50" charset="-128"/>
              </a:rPr>
              <a:t>年</a:t>
            </a:r>
            <a:r>
              <a:rPr kumimoji="1" lang="en-US" altLang="ja-JP" sz="1600" b="0" dirty="0">
                <a:solidFill>
                  <a:srgbClr val="C00000"/>
                </a:solidFill>
                <a:latin typeface="メイリオ" panose="020B0604030504040204" pitchFamily="50" charset="-128"/>
                <a:ea typeface="メイリオ" panose="020B0604030504040204" pitchFamily="50" charset="-128"/>
              </a:rPr>
              <a:t>1</a:t>
            </a:r>
            <a:r>
              <a:rPr kumimoji="1" lang="ja-JP" altLang="en-US" sz="1600" b="0" dirty="0">
                <a:solidFill>
                  <a:srgbClr val="C00000"/>
                </a:solidFill>
                <a:latin typeface="メイリオ" panose="020B0604030504040204" pitchFamily="50" charset="-128"/>
                <a:ea typeface="メイリオ" panose="020B0604030504040204" pitchFamily="50" charset="-128"/>
              </a:rPr>
              <a:t>月時点の内容のため、今後、変更となる場合もございます。</a:t>
            </a:r>
            <a:endParaRPr kumimoji="1" lang="en-US" altLang="ja-JP" sz="1600" b="0" dirty="0">
              <a:solidFill>
                <a:srgbClr val="C00000"/>
              </a:solidFill>
              <a:latin typeface="メイリオ" panose="020B0604030504040204" pitchFamily="50" charset="-128"/>
              <a:ea typeface="メイリオ" panose="020B0604030504040204" pitchFamily="50" charset="-128"/>
            </a:endParaRPr>
          </a:p>
        </p:txBody>
      </p:sp>
      <p:sp>
        <p:nvSpPr>
          <p:cNvPr id="5"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en-US" altLang="ja-JP" sz="1400"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6</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2357144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B718245-E75F-41A1-A252-F557B2D2C1D5}"/>
              </a:ext>
            </a:extLst>
          </p:cNvPr>
          <p:cNvSpPr txBox="1">
            <a:spLocks/>
          </p:cNvSpPr>
          <p:nvPr/>
        </p:nvSpPr>
        <p:spPr>
          <a:xfrm>
            <a:off x="1115568" y="548640"/>
            <a:ext cx="10168128" cy="1179576"/>
          </a:xfrm>
          <a:prstGeom prst="rect">
            <a:avLst/>
          </a:prstGeom>
        </p:spPr>
        <p:txBody>
          <a:bodyPr lIns="109728" tIns="109728" rIns="109728" bIns="91440" anchor="ctr">
            <a:normAutofit/>
          </a:bodyPr>
          <a:lstStyle>
            <a:lvl1pPr algn="l" defTabSz="914400" rtl="0" eaLnBrk="1" latinLnBrk="0" hangingPunct="1">
              <a:lnSpc>
                <a:spcPct val="105000"/>
              </a:lnSpc>
              <a:spcBef>
                <a:spcPct val="0"/>
              </a:spcBef>
              <a:buNone/>
              <a:defRPr sz="4000" kern="1200" spc="180">
                <a:solidFill>
                  <a:schemeClr val="tx1"/>
                </a:solidFill>
                <a:latin typeface="+mj-lt"/>
                <a:ea typeface="+mj-ea"/>
                <a:cs typeface="+mj-cs"/>
              </a:defRPr>
            </a:lvl1pPr>
          </a:lstStyle>
          <a:p>
            <a:r>
              <a:rPr lang="ja-JP" altLang="en-US" b="1" dirty="0">
                <a:latin typeface="メイリオ" panose="020B0604030504040204" pitchFamily="50" charset="-128"/>
                <a:ea typeface="メイリオ" panose="020B0604030504040204" pitchFamily="50" charset="-128"/>
              </a:rPr>
              <a:t>講座内容</a:t>
            </a:r>
            <a:r>
              <a:rPr lang="en-US" altLang="ja-JP" b="1" dirty="0">
                <a:latin typeface="メイリオ" panose="020B0604030504040204" pitchFamily="50" charset="-128"/>
                <a:ea typeface="メイリオ" panose="020B0604030504040204" pitchFamily="50" charset="-128"/>
              </a:rPr>
              <a:t>(4)</a:t>
            </a:r>
            <a:r>
              <a:rPr lang="ja-JP" altLang="en-US" b="1" dirty="0">
                <a:latin typeface="メイリオ" panose="020B0604030504040204" pitchFamily="50" charset="-128"/>
                <a:ea typeface="メイリオ" panose="020B0604030504040204" pitchFamily="50" charset="-128"/>
              </a:rPr>
              <a:t>「スマホの基本と防災」</a:t>
            </a:r>
            <a:endParaRPr kumimoji="1" lang="ja-JP" altLang="en-US" b="1" dirty="0">
              <a:latin typeface="メイリオ" panose="020B0604030504040204" pitchFamily="50" charset="-128"/>
              <a:ea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511570911"/>
              </p:ext>
            </p:extLst>
          </p:nvPr>
        </p:nvGraphicFramePr>
        <p:xfrm>
          <a:off x="570720" y="2040273"/>
          <a:ext cx="11257827" cy="3307680"/>
        </p:xfrm>
        <a:graphic>
          <a:graphicData uri="http://schemas.openxmlformats.org/drawingml/2006/table">
            <a:tbl>
              <a:tblPr firstRow="1" bandRow="1">
                <a:tableStyleId>{5C22544A-7EE6-4342-B048-85BDC9FD1C3A}</a:tableStyleId>
              </a:tblPr>
              <a:tblGrid>
                <a:gridCol w="1729795">
                  <a:extLst>
                    <a:ext uri="{9D8B030D-6E8A-4147-A177-3AD203B41FA5}">
                      <a16:colId xmlns:a16="http://schemas.microsoft.com/office/drawing/2014/main" val="3530260973"/>
                    </a:ext>
                  </a:extLst>
                </a:gridCol>
                <a:gridCol w="6342743">
                  <a:extLst>
                    <a:ext uri="{9D8B030D-6E8A-4147-A177-3AD203B41FA5}">
                      <a16:colId xmlns:a16="http://schemas.microsoft.com/office/drawing/2014/main" val="2136303050"/>
                    </a:ext>
                  </a:extLst>
                </a:gridCol>
                <a:gridCol w="3185289">
                  <a:extLst>
                    <a:ext uri="{9D8B030D-6E8A-4147-A177-3AD203B41FA5}">
                      <a16:colId xmlns:a16="http://schemas.microsoft.com/office/drawing/2014/main" val="449290056"/>
                    </a:ext>
                  </a:extLst>
                </a:gridCol>
              </a:tblGrid>
              <a:tr h="432000">
                <a:tc>
                  <a:txBody>
                    <a:bodyPr/>
                    <a:lstStyle/>
                    <a:p>
                      <a:pPr algn="ctr"/>
                      <a:r>
                        <a:rPr kumimoji="1" lang="ja-JP" altLang="en-US" sz="1800" dirty="0">
                          <a:solidFill>
                            <a:schemeClr val="tx1"/>
                          </a:solidFill>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備考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942695"/>
                  </a:ext>
                </a:extLst>
              </a:tr>
              <a:tr h="432000">
                <a:tc>
                  <a:txBody>
                    <a:bodyPr/>
                    <a:lstStyle/>
                    <a:p>
                      <a:pPr algn="ctr"/>
                      <a:r>
                        <a:rPr kumimoji="1" lang="ja-JP" altLang="en-US" sz="1800" dirty="0">
                          <a:solidFill>
                            <a:schemeClr val="tx1"/>
                          </a:solidFill>
                        </a:rPr>
                        <a:t>主な対象者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・スマホ初心者の方</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890235"/>
                  </a:ext>
                </a:extLst>
              </a:tr>
              <a:tr h="432000">
                <a:tc>
                  <a:txBody>
                    <a:bodyPr/>
                    <a:lstStyle/>
                    <a:p>
                      <a:pPr algn="ctr"/>
                      <a:r>
                        <a:rPr kumimoji="1" lang="ja-JP" altLang="en-US" sz="1800" dirty="0">
                          <a:solidFill>
                            <a:schemeClr val="tx1"/>
                          </a:solidFill>
                        </a:rPr>
                        <a:t>所要時間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120</a:t>
                      </a:r>
                      <a:r>
                        <a:rPr kumimoji="1" lang="ja-JP" altLang="en-US" sz="1800" dirty="0">
                          <a:solidFill>
                            <a:schemeClr val="tx1"/>
                          </a:solidFill>
                        </a:rPr>
                        <a:t>分（休憩</a:t>
                      </a:r>
                      <a:r>
                        <a:rPr kumimoji="1" lang="en-US" altLang="ja-JP" sz="1800" dirty="0">
                          <a:solidFill>
                            <a:schemeClr val="tx1"/>
                          </a:solidFill>
                        </a:rPr>
                        <a:t>10</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a:t>
                      </a:r>
                      <a:r>
                        <a:rPr kumimoji="1" lang="ja-JP" altLang="en-US" sz="1800" dirty="0">
                          <a:solidFill>
                            <a:schemeClr val="tx1"/>
                          </a:solidFill>
                        </a:rPr>
                        <a:t>時間前会場入り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539268"/>
                  </a:ext>
                </a:extLst>
              </a:tr>
              <a:tr h="0">
                <a:tc>
                  <a:txBody>
                    <a:bodyPr/>
                    <a:lstStyle/>
                    <a:p>
                      <a:pPr algn="ctr"/>
                      <a:r>
                        <a:rPr kumimoji="1" lang="ja-JP" altLang="en-US" sz="1800" dirty="0">
                          <a:solidFill>
                            <a:schemeClr val="tx1"/>
                          </a:solidFill>
                        </a:rPr>
                        <a:t>実施内容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ア）ガイダンス・座学　：</a:t>
                      </a:r>
                      <a:r>
                        <a:rPr kumimoji="1" lang="en-US" altLang="ja-JP" sz="1800" dirty="0">
                          <a:solidFill>
                            <a:schemeClr val="tx1"/>
                          </a:solidFill>
                        </a:rPr>
                        <a:t>15</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イ）マップの使い方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ウ）カメラの使い方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エ）スマホで防災　　　：</a:t>
                      </a:r>
                      <a:r>
                        <a:rPr kumimoji="1" lang="en-US" altLang="ja-JP" sz="1800" dirty="0">
                          <a:solidFill>
                            <a:schemeClr val="tx1"/>
                          </a:solidFill>
                        </a:rPr>
                        <a:t>20</a:t>
                      </a:r>
                      <a:r>
                        <a:rPr kumimoji="1" lang="ja-JP" altLang="en-US" sz="1800" dirty="0">
                          <a:solidFill>
                            <a:schemeClr val="tx1"/>
                          </a:solidFill>
                        </a:rPr>
                        <a:t>分（各種防災アプリ体験等）</a:t>
                      </a:r>
                      <a:endParaRPr kumimoji="1" lang="en-US" altLang="ja-JP" sz="1800" dirty="0">
                        <a:solidFill>
                          <a:schemeClr val="tx1"/>
                        </a:solidFill>
                      </a:endParaRPr>
                    </a:p>
                    <a:p>
                      <a:pPr algn="l"/>
                      <a:r>
                        <a:rPr kumimoji="1" lang="ja-JP" altLang="en-US" sz="1800" dirty="0">
                          <a:solidFill>
                            <a:schemeClr val="tx1"/>
                          </a:solidFill>
                        </a:rPr>
                        <a:t>オ）音声アシスタント　：</a:t>
                      </a:r>
                      <a:r>
                        <a:rPr kumimoji="1" lang="en-US" altLang="ja-JP" sz="1800" dirty="0">
                          <a:solidFill>
                            <a:schemeClr val="tx1"/>
                          </a:solidFill>
                        </a:rPr>
                        <a:t>10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カ）個別相談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キ）アンケート・閉会　：  </a:t>
                      </a:r>
                      <a:r>
                        <a:rPr kumimoji="1" lang="en-US" altLang="ja-JP" sz="1800" dirty="0">
                          <a:solidFill>
                            <a:schemeClr val="tx1"/>
                          </a:solidFill>
                        </a:rPr>
                        <a:t>5</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・時間調整可能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5299360"/>
                  </a:ext>
                </a:extLst>
              </a:tr>
            </a:tbl>
          </a:graphicData>
        </a:graphic>
      </p:graphicFrame>
      <p:sp>
        <p:nvSpPr>
          <p:cNvPr id="8" name="コンテンツ プレースホルダー 2">
            <a:extLst>
              <a:ext uri="{FF2B5EF4-FFF2-40B4-BE49-F238E27FC236}">
                <a16:creationId xmlns:a16="http://schemas.microsoft.com/office/drawing/2014/main" id="{341B6A3C-D351-42F1-AE36-37207042D22A}"/>
              </a:ext>
            </a:extLst>
          </p:cNvPr>
          <p:cNvSpPr>
            <a:spLocks noGrp="1"/>
          </p:cNvSpPr>
          <p:nvPr>
            <p:ph idx="1"/>
          </p:nvPr>
        </p:nvSpPr>
        <p:spPr>
          <a:xfrm>
            <a:off x="570720" y="6096000"/>
            <a:ext cx="11257826" cy="762000"/>
          </a:xfrm>
        </p:spPr>
        <p:txBody>
          <a:bodyPr/>
          <a:lstStyle/>
          <a:p>
            <a:pPr marL="0" indent="0">
              <a:lnSpc>
                <a:spcPct val="100000"/>
              </a:lnSpc>
              <a:spcBef>
                <a:spcPts val="0"/>
              </a:spcBef>
              <a:buNone/>
            </a:pPr>
            <a:r>
              <a:rPr kumimoji="1" lang="en-US" altLang="ja-JP" sz="1600" b="0" dirty="0">
                <a:solidFill>
                  <a:srgbClr val="C00000"/>
                </a:solidFill>
                <a:latin typeface="メイリオ" panose="020B0604030504040204" pitchFamily="50" charset="-128"/>
                <a:ea typeface="メイリオ" panose="020B0604030504040204" pitchFamily="50" charset="-128"/>
              </a:rPr>
              <a:t>※</a:t>
            </a:r>
            <a:r>
              <a:rPr kumimoji="1" lang="ja-JP" altLang="en-US" sz="1600" b="0" dirty="0">
                <a:solidFill>
                  <a:srgbClr val="C00000"/>
                </a:solidFill>
                <a:latin typeface="メイリオ" panose="020B0604030504040204" pitchFamily="50" charset="-128"/>
                <a:ea typeface="メイリオ" panose="020B0604030504040204" pitchFamily="50" charset="-128"/>
              </a:rPr>
              <a:t>上記は令和</a:t>
            </a:r>
            <a:r>
              <a:rPr kumimoji="1" lang="en-US" altLang="ja-JP" sz="1600" b="0" dirty="0">
                <a:solidFill>
                  <a:srgbClr val="C00000"/>
                </a:solidFill>
                <a:latin typeface="メイリオ" panose="020B0604030504040204" pitchFamily="50" charset="-128"/>
                <a:ea typeface="メイリオ" panose="020B0604030504040204" pitchFamily="50" charset="-128"/>
              </a:rPr>
              <a:t>8</a:t>
            </a:r>
            <a:r>
              <a:rPr kumimoji="1" lang="ja-JP" altLang="en-US" sz="1600" b="0" dirty="0">
                <a:solidFill>
                  <a:srgbClr val="C00000"/>
                </a:solidFill>
                <a:latin typeface="メイリオ" panose="020B0604030504040204" pitchFamily="50" charset="-128"/>
                <a:ea typeface="メイリオ" panose="020B0604030504040204" pitchFamily="50" charset="-128"/>
              </a:rPr>
              <a:t>年</a:t>
            </a:r>
            <a:r>
              <a:rPr kumimoji="1" lang="en-US" altLang="ja-JP" sz="1600" b="0" dirty="0">
                <a:solidFill>
                  <a:srgbClr val="C00000"/>
                </a:solidFill>
                <a:latin typeface="メイリオ" panose="020B0604030504040204" pitchFamily="50" charset="-128"/>
                <a:ea typeface="メイリオ" panose="020B0604030504040204" pitchFamily="50" charset="-128"/>
              </a:rPr>
              <a:t>1</a:t>
            </a:r>
            <a:r>
              <a:rPr kumimoji="1" lang="ja-JP" altLang="en-US" sz="1600" b="0" dirty="0">
                <a:solidFill>
                  <a:srgbClr val="C00000"/>
                </a:solidFill>
                <a:latin typeface="メイリオ" panose="020B0604030504040204" pitchFamily="50" charset="-128"/>
                <a:ea typeface="メイリオ" panose="020B0604030504040204" pitchFamily="50" charset="-128"/>
              </a:rPr>
              <a:t>月時点の内容のため、今後、変更となる場合もございます。</a:t>
            </a:r>
            <a:endParaRPr kumimoji="1" lang="en-US" altLang="ja-JP" sz="1600" b="0" dirty="0">
              <a:solidFill>
                <a:srgbClr val="C00000"/>
              </a:solidFill>
              <a:latin typeface="メイリオ" panose="020B0604030504040204" pitchFamily="50" charset="-128"/>
              <a:ea typeface="メイリオ" panose="020B0604030504040204" pitchFamily="50" charset="-128"/>
            </a:endParaRPr>
          </a:p>
        </p:txBody>
      </p:sp>
      <p:sp>
        <p:nvSpPr>
          <p:cNvPr id="5"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en-US" altLang="ja-JP" sz="1400"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7</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3424662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AB718245-E75F-41A1-A252-F557B2D2C1D5}"/>
              </a:ext>
            </a:extLst>
          </p:cNvPr>
          <p:cNvSpPr txBox="1">
            <a:spLocks/>
          </p:cNvSpPr>
          <p:nvPr/>
        </p:nvSpPr>
        <p:spPr>
          <a:xfrm>
            <a:off x="1115568" y="548640"/>
            <a:ext cx="10168128" cy="1179576"/>
          </a:xfrm>
          <a:prstGeom prst="rect">
            <a:avLst/>
          </a:prstGeom>
        </p:spPr>
        <p:txBody>
          <a:bodyPr lIns="109728" tIns="109728" rIns="109728" bIns="91440" anchor="ctr">
            <a:normAutofit/>
          </a:bodyPr>
          <a:lstStyle>
            <a:lvl1pPr algn="l" defTabSz="914400" rtl="0" eaLnBrk="1" latinLnBrk="0" hangingPunct="1">
              <a:lnSpc>
                <a:spcPct val="105000"/>
              </a:lnSpc>
              <a:spcBef>
                <a:spcPct val="0"/>
              </a:spcBef>
              <a:buNone/>
              <a:defRPr sz="4000" kern="1200" spc="180">
                <a:solidFill>
                  <a:schemeClr val="tx1"/>
                </a:solidFill>
                <a:latin typeface="+mj-lt"/>
                <a:ea typeface="+mj-ea"/>
                <a:cs typeface="+mj-cs"/>
              </a:defRPr>
            </a:lvl1pPr>
          </a:lstStyle>
          <a:p>
            <a:r>
              <a:rPr lang="ja-JP" altLang="en-US" b="1" dirty="0">
                <a:latin typeface="メイリオ" panose="020B0604030504040204" pitchFamily="50" charset="-128"/>
                <a:ea typeface="メイリオ" panose="020B0604030504040204" pitchFamily="50" charset="-128"/>
              </a:rPr>
              <a:t>講座内容</a:t>
            </a:r>
            <a:r>
              <a:rPr lang="en-US" altLang="ja-JP" b="1" dirty="0">
                <a:latin typeface="メイリオ" panose="020B0604030504040204" pitchFamily="50" charset="-128"/>
                <a:ea typeface="メイリオ" panose="020B0604030504040204" pitchFamily="50" charset="-128"/>
              </a:rPr>
              <a:t>(5)</a:t>
            </a:r>
            <a:r>
              <a:rPr lang="ja-JP" altLang="en-US" b="1" dirty="0">
                <a:latin typeface="メイリオ" panose="020B0604030504040204" pitchFamily="50" charset="-128"/>
                <a:ea typeface="メイリオ" panose="020B0604030504040204" pitchFamily="50" charset="-128"/>
              </a:rPr>
              <a:t>「スマホの基本と詐欺対策」</a:t>
            </a:r>
            <a:endParaRPr kumimoji="1" lang="ja-JP" altLang="en-US" b="1" dirty="0">
              <a:latin typeface="メイリオ" panose="020B0604030504040204" pitchFamily="50" charset="-128"/>
              <a:ea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538496774"/>
              </p:ext>
            </p:extLst>
          </p:nvPr>
        </p:nvGraphicFramePr>
        <p:xfrm>
          <a:off x="570720" y="2040273"/>
          <a:ext cx="11257827" cy="3307680"/>
        </p:xfrm>
        <a:graphic>
          <a:graphicData uri="http://schemas.openxmlformats.org/drawingml/2006/table">
            <a:tbl>
              <a:tblPr firstRow="1" bandRow="1">
                <a:tableStyleId>{5C22544A-7EE6-4342-B048-85BDC9FD1C3A}</a:tableStyleId>
              </a:tblPr>
              <a:tblGrid>
                <a:gridCol w="1729795">
                  <a:extLst>
                    <a:ext uri="{9D8B030D-6E8A-4147-A177-3AD203B41FA5}">
                      <a16:colId xmlns:a16="http://schemas.microsoft.com/office/drawing/2014/main" val="3530260973"/>
                    </a:ext>
                  </a:extLst>
                </a:gridCol>
                <a:gridCol w="6342743">
                  <a:extLst>
                    <a:ext uri="{9D8B030D-6E8A-4147-A177-3AD203B41FA5}">
                      <a16:colId xmlns:a16="http://schemas.microsoft.com/office/drawing/2014/main" val="2136303050"/>
                    </a:ext>
                  </a:extLst>
                </a:gridCol>
                <a:gridCol w="3185289">
                  <a:extLst>
                    <a:ext uri="{9D8B030D-6E8A-4147-A177-3AD203B41FA5}">
                      <a16:colId xmlns:a16="http://schemas.microsoft.com/office/drawing/2014/main" val="449290056"/>
                    </a:ext>
                  </a:extLst>
                </a:gridCol>
              </a:tblGrid>
              <a:tr h="432000">
                <a:tc>
                  <a:txBody>
                    <a:bodyPr/>
                    <a:lstStyle/>
                    <a:p>
                      <a:pPr algn="ctr"/>
                      <a:r>
                        <a:rPr kumimoji="1" lang="ja-JP" altLang="en-US" sz="1800" dirty="0">
                          <a:solidFill>
                            <a:schemeClr val="tx1"/>
                          </a:solidFill>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dirty="0">
                          <a:solidFill>
                            <a:schemeClr val="tx1"/>
                          </a:solidFill>
                        </a:rPr>
                        <a:t>備考</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942695"/>
                  </a:ext>
                </a:extLst>
              </a:tr>
              <a:tr h="432000">
                <a:tc>
                  <a:txBody>
                    <a:bodyPr/>
                    <a:lstStyle/>
                    <a:p>
                      <a:pPr algn="ctr"/>
                      <a:r>
                        <a:rPr kumimoji="1" lang="ja-JP" altLang="en-US" sz="1800" dirty="0">
                          <a:solidFill>
                            <a:schemeClr val="tx1"/>
                          </a:solidFill>
                        </a:rPr>
                        <a:t>主な対象者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・スマホ初心者の方</a:t>
                      </a:r>
                      <a:endParaRPr kumimoji="1" lang="en-US" altLang="ja-JP"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kumimoji="1" lang="ja-JP" altLang="en-US" sz="1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890235"/>
                  </a:ext>
                </a:extLst>
              </a:tr>
              <a:tr h="432000">
                <a:tc>
                  <a:txBody>
                    <a:bodyPr/>
                    <a:lstStyle/>
                    <a:p>
                      <a:pPr algn="ctr"/>
                      <a:r>
                        <a:rPr kumimoji="1" lang="ja-JP" altLang="en-US" sz="1800" dirty="0">
                          <a:solidFill>
                            <a:schemeClr val="tx1"/>
                          </a:solidFill>
                        </a:rPr>
                        <a:t>所要時間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120</a:t>
                      </a:r>
                      <a:r>
                        <a:rPr kumimoji="1" lang="ja-JP" altLang="en-US" sz="1800" dirty="0">
                          <a:solidFill>
                            <a:schemeClr val="tx1"/>
                          </a:solidFill>
                        </a:rPr>
                        <a:t>分（休憩</a:t>
                      </a:r>
                      <a:r>
                        <a:rPr kumimoji="1" lang="en-US" altLang="ja-JP" sz="1800" dirty="0">
                          <a:solidFill>
                            <a:schemeClr val="tx1"/>
                          </a:solidFill>
                        </a:rPr>
                        <a:t>10</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a:t>
                      </a:r>
                      <a:r>
                        <a:rPr kumimoji="1" lang="en-US" altLang="ja-JP" sz="1800" dirty="0">
                          <a:solidFill>
                            <a:schemeClr val="tx1"/>
                          </a:solidFill>
                        </a:rPr>
                        <a:t>1</a:t>
                      </a:r>
                      <a:r>
                        <a:rPr kumimoji="1" lang="ja-JP" altLang="en-US" sz="1800" dirty="0">
                          <a:solidFill>
                            <a:schemeClr val="tx1"/>
                          </a:solidFill>
                        </a:rPr>
                        <a:t>時間前会場入り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7539268"/>
                  </a:ext>
                </a:extLst>
              </a:tr>
              <a:tr h="0">
                <a:tc>
                  <a:txBody>
                    <a:bodyPr/>
                    <a:lstStyle/>
                    <a:p>
                      <a:pPr algn="ctr"/>
                      <a:r>
                        <a:rPr kumimoji="1" lang="ja-JP" altLang="en-US" sz="1800" dirty="0">
                          <a:solidFill>
                            <a:schemeClr val="tx1"/>
                          </a:solidFill>
                        </a:rPr>
                        <a:t>実施内容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ア）ガイダンス・座学　：</a:t>
                      </a:r>
                      <a:r>
                        <a:rPr kumimoji="1" lang="en-US" altLang="ja-JP" sz="1800" dirty="0">
                          <a:solidFill>
                            <a:schemeClr val="tx1"/>
                          </a:solidFill>
                        </a:rPr>
                        <a:t>15</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イ）マップの使い方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ウ）カメラの使い方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エ）ネット詐欺対策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オ）音声アシスタント　：</a:t>
                      </a:r>
                      <a:r>
                        <a:rPr kumimoji="1" lang="en-US" altLang="ja-JP" sz="1800" dirty="0">
                          <a:solidFill>
                            <a:schemeClr val="tx1"/>
                          </a:solidFill>
                        </a:rPr>
                        <a:t>10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カ）個別相談　　　　　：</a:t>
                      </a:r>
                      <a:r>
                        <a:rPr kumimoji="1" lang="en-US" altLang="ja-JP" sz="1800" dirty="0">
                          <a:solidFill>
                            <a:schemeClr val="tx1"/>
                          </a:solidFill>
                        </a:rPr>
                        <a:t>20</a:t>
                      </a:r>
                      <a:r>
                        <a:rPr kumimoji="1" lang="ja-JP" altLang="en-US" sz="1800" dirty="0">
                          <a:solidFill>
                            <a:schemeClr val="tx1"/>
                          </a:solidFill>
                        </a:rPr>
                        <a:t>分</a:t>
                      </a:r>
                      <a:endParaRPr kumimoji="1" lang="en-US" altLang="ja-JP" sz="1800" dirty="0">
                        <a:solidFill>
                          <a:schemeClr val="tx1"/>
                        </a:solidFill>
                      </a:endParaRPr>
                    </a:p>
                    <a:p>
                      <a:pPr algn="l"/>
                      <a:r>
                        <a:rPr kumimoji="1" lang="ja-JP" altLang="en-US" sz="1800" dirty="0">
                          <a:solidFill>
                            <a:schemeClr val="tx1"/>
                          </a:solidFill>
                        </a:rPr>
                        <a:t>キ）アンケート・閉会　：  </a:t>
                      </a:r>
                      <a:r>
                        <a:rPr kumimoji="1" lang="en-US" altLang="ja-JP" sz="1800" dirty="0">
                          <a:solidFill>
                            <a:schemeClr val="tx1"/>
                          </a:solidFill>
                        </a:rPr>
                        <a:t>5</a:t>
                      </a:r>
                      <a:r>
                        <a:rPr kumimoji="1" lang="ja-JP" altLang="en-US" sz="1800" dirty="0">
                          <a:solidFill>
                            <a:schemeClr val="tx1"/>
                          </a:solidFill>
                        </a:rPr>
                        <a:t>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800" dirty="0">
                          <a:solidFill>
                            <a:schemeClr val="tx1"/>
                          </a:solidFill>
                        </a:rPr>
                        <a:t>・時間調整可能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5299360"/>
                  </a:ext>
                </a:extLst>
              </a:tr>
            </a:tbl>
          </a:graphicData>
        </a:graphic>
      </p:graphicFrame>
      <p:sp>
        <p:nvSpPr>
          <p:cNvPr id="8" name="コンテンツ プレースホルダー 2">
            <a:extLst>
              <a:ext uri="{FF2B5EF4-FFF2-40B4-BE49-F238E27FC236}">
                <a16:creationId xmlns:a16="http://schemas.microsoft.com/office/drawing/2014/main" id="{341B6A3C-D351-42F1-AE36-37207042D22A}"/>
              </a:ext>
            </a:extLst>
          </p:cNvPr>
          <p:cNvSpPr>
            <a:spLocks noGrp="1"/>
          </p:cNvSpPr>
          <p:nvPr>
            <p:ph idx="1"/>
          </p:nvPr>
        </p:nvSpPr>
        <p:spPr>
          <a:xfrm>
            <a:off x="570720" y="6096000"/>
            <a:ext cx="11257826" cy="762000"/>
          </a:xfrm>
        </p:spPr>
        <p:txBody>
          <a:bodyPr/>
          <a:lstStyle/>
          <a:p>
            <a:pPr marL="0" indent="0">
              <a:lnSpc>
                <a:spcPct val="100000"/>
              </a:lnSpc>
              <a:spcBef>
                <a:spcPts val="0"/>
              </a:spcBef>
              <a:buNone/>
            </a:pPr>
            <a:r>
              <a:rPr kumimoji="1" lang="en-US" altLang="ja-JP" sz="1600" b="0" dirty="0">
                <a:solidFill>
                  <a:srgbClr val="C00000"/>
                </a:solidFill>
                <a:latin typeface="メイリオ" panose="020B0604030504040204" pitchFamily="50" charset="-128"/>
                <a:ea typeface="メイリオ" panose="020B0604030504040204" pitchFamily="50" charset="-128"/>
              </a:rPr>
              <a:t>※</a:t>
            </a:r>
            <a:r>
              <a:rPr kumimoji="1" lang="ja-JP" altLang="en-US" sz="1600" b="0" dirty="0">
                <a:solidFill>
                  <a:srgbClr val="C00000"/>
                </a:solidFill>
                <a:latin typeface="メイリオ" panose="020B0604030504040204" pitchFamily="50" charset="-128"/>
                <a:ea typeface="メイリオ" panose="020B0604030504040204" pitchFamily="50" charset="-128"/>
              </a:rPr>
              <a:t>上記は令和</a:t>
            </a:r>
            <a:r>
              <a:rPr kumimoji="1" lang="en-US" altLang="ja-JP" sz="1600" b="0" dirty="0">
                <a:solidFill>
                  <a:srgbClr val="C00000"/>
                </a:solidFill>
                <a:latin typeface="メイリオ" panose="020B0604030504040204" pitchFamily="50" charset="-128"/>
                <a:ea typeface="メイリオ" panose="020B0604030504040204" pitchFamily="50" charset="-128"/>
              </a:rPr>
              <a:t>8</a:t>
            </a:r>
            <a:r>
              <a:rPr kumimoji="1" lang="ja-JP" altLang="en-US" sz="1600" b="0" dirty="0">
                <a:solidFill>
                  <a:srgbClr val="C00000"/>
                </a:solidFill>
                <a:latin typeface="メイリオ" panose="020B0604030504040204" pitchFamily="50" charset="-128"/>
                <a:ea typeface="メイリオ" panose="020B0604030504040204" pitchFamily="50" charset="-128"/>
              </a:rPr>
              <a:t>年</a:t>
            </a:r>
            <a:r>
              <a:rPr kumimoji="1" lang="en-US" altLang="ja-JP" sz="1600" b="0" dirty="0">
                <a:solidFill>
                  <a:srgbClr val="C00000"/>
                </a:solidFill>
                <a:latin typeface="メイリオ" panose="020B0604030504040204" pitchFamily="50" charset="-128"/>
                <a:ea typeface="メイリオ" panose="020B0604030504040204" pitchFamily="50" charset="-128"/>
              </a:rPr>
              <a:t>1</a:t>
            </a:r>
            <a:r>
              <a:rPr kumimoji="1" lang="ja-JP" altLang="en-US" sz="1600" b="0" dirty="0">
                <a:solidFill>
                  <a:srgbClr val="C00000"/>
                </a:solidFill>
                <a:latin typeface="メイリオ" panose="020B0604030504040204" pitchFamily="50" charset="-128"/>
                <a:ea typeface="メイリオ" panose="020B0604030504040204" pitchFamily="50" charset="-128"/>
              </a:rPr>
              <a:t>月時点の内容のため、今後、変更となる場合もございます。</a:t>
            </a:r>
            <a:endParaRPr kumimoji="1" lang="en-US" altLang="ja-JP" sz="1600" b="0" dirty="0">
              <a:solidFill>
                <a:srgbClr val="C00000"/>
              </a:solidFill>
              <a:latin typeface="メイリオ" panose="020B0604030504040204" pitchFamily="50" charset="-128"/>
              <a:ea typeface="メイリオ" panose="020B0604030504040204" pitchFamily="50" charset="-128"/>
            </a:endParaRPr>
          </a:p>
        </p:txBody>
      </p:sp>
      <p:sp>
        <p:nvSpPr>
          <p:cNvPr id="5"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en-US" altLang="ja-JP" sz="1400"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8</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4272673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D46E62-088E-4AB0-AD44-0873F636AB4C}"/>
              </a:ext>
            </a:extLst>
          </p:cNvPr>
          <p:cNvSpPr>
            <a:spLocks noGrp="1"/>
          </p:cNvSpPr>
          <p:nvPr>
            <p:ph type="title"/>
          </p:nvPr>
        </p:nvSpPr>
        <p:spPr/>
        <p:txBody>
          <a:bodyPr>
            <a:normAutofit/>
          </a:bodyPr>
          <a:lstStyle/>
          <a:p>
            <a:r>
              <a:rPr kumimoji="1" lang="ja-JP" altLang="en-US" b="1" dirty="0">
                <a:latin typeface="メイリオ" panose="020B0604030504040204" pitchFamily="50" charset="-128"/>
                <a:ea typeface="メイリオ" panose="020B0604030504040204" pitchFamily="50" charset="-128"/>
              </a:rPr>
              <a:t>事業実施団体等に対応いただく内容</a:t>
            </a:r>
          </a:p>
        </p:txBody>
      </p:sp>
      <p:sp>
        <p:nvSpPr>
          <p:cNvPr id="3" name="コンテンツ プレースホルダー 2">
            <a:extLst>
              <a:ext uri="{FF2B5EF4-FFF2-40B4-BE49-F238E27FC236}">
                <a16:creationId xmlns:a16="http://schemas.microsoft.com/office/drawing/2014/main" id="{73CE955C-9F59-45F0-9DF9-213B9C49468D}"/>
              </a:ext>
            </a:extLst>
          </p:cNvPr>
          <p:cNvSpPr>
            <a:spLocks noGrp="1"/>
          </p:cNvSpPr>
          <p:nvPr>
            <p:ph idx="1"/>
          </p:nvPr>
        </p:nvSpPr>
        <p:spPr>
          <a:xfrm>
            <a:off x="570719" y="2040273"/>
            <a:ext cx="11201400" cy="3511441"/>
          </a:xfrm>
        </p:spPr>
        <p:txBody>
          <a:bodyPr/>
          <a:lstStyle/>
          <a:p>
            <a:pPr marL="355600" indent="-355600">
              <a:lnSpc>
                <a:spcPct val="10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実施計画案等の作成</a:t>
            </a:r>
            <a:endParaRPr kumimoji="1" lang="en-US" altLang="ja-JP" sz="2000" dirty="0">
              <a:latin typeface="メイリオ" panose="020B0604030504040204" pitchFamily="50" charset="-128"/>
              <a:ea typeface="メイリオ" panose="020B0604030504040204" pitchFamily="50" charset="-128"/>
            </a:endParaRPr>
          </a:p>
          <a:p>
            <a:pPr marL="0" indent="0">
              <a:lnSpc>
                <a:spcPct val="100000"/>
              </a:lnSpc>
              <a:spcBef>
                <a:spcPts val="0"/>
              </a:spcBef>
              <a:buNone/>
            </a:pPr>
            <a:r>
              <a:rPr kumimoji="1" lang="ja-JP" altLang="en-US" sz="2000" dirty="0">
                <a:latin typeface="メイリオ" panose="020B0604030504040204" pitchFamily="50" charset="-128"/>
                <a:ea typeface="メイリオ" panose="020B0604030504040204" pitchFamily="50" charset="-128"/>
              </a:rPr>
              <a:t>　⇒開催日、回数、定員、講座内容など</a:t>
            </a:r>
            <a:endParaRPr kumimoji="1" lang="en-US" altLang="ja-JP" sz="2000" dirty="0">
              <a:latin typeface="メイリオ" panose="020B0604030504040204" pitchFamily="50" charset="-128"/>
              <a:ea typeface="メイリオ" panose="020B0604030504040204" pitchFamily="50" charset="-128"/>
            </a:endParaRPr>
          </a:p>
          <a:p>
            <a:pPr marL="355600" indent="-355600">
              <a:lnSpc>
                <a:spcPct val="15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広報・申込受付</a:t>
            </a:r>
            <a:endParaRPr kumimoji="1" lang="en-US" altLang="ja-JP" sz="2000" dirty="0">
              <a:latin typeface="メイリオ" panose="020B0604030504040204" pitchFamily="50" charset="-128"/>
              <a:ea typeface="メイリオ" panose="020B0604030504040204" pitchFamily="50" charset="-128"/>
            </a:endParaRPr>
          </a:p>
          <a:p>
            <a:pPr marL="355600" indent="-355600">
              <a:lnSpc>
                <a:spcPct val="15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会場選定・確保</a:t>
            </a:r>
            <a:endParaRPr kumimoji="1" lang="en-US" altLang="ja-JP" sz="2000" dirty="0">
              <a:latin typeface="メイリオ" panose="020B0604030504040204" pitchFamily="50" charset="-128"/>
              <a:ea typeface="メイリオ" panose="020B0604030504040204" pitchFamily="50" charset="-128"/>
            </a:endParaRPr>
          </a:p>
          <a:p>
            <a:pPr marL="0" indent="0">
              <a:lnSpc>
                <a:spcPct val="100000"/>
              </a:lnSpc>
              <a:spcBef>
                <a:spcPts val="0"/>
              </a:spcBef>
              <a:buNone/>
            </a:pPr>
            <a:r>
              <a:rPr kumimoji="1" lang="ja-JP" altLang="en-US" sz="2000" dirty="0">
                <a:latin typeface="メイリオ" panose="020B0604030504040204" pitchFamily="50" charset="-128"/>
                <a:ea typeface="メイリオ" panose="020B0604030504040204" pitchFamily="50" charset="-128"/>
              </a:rPr>
              <a:t>　⇒仙台市内のみ派遣可能（例：市民センター、会議室、集会所など）</a:t>
            </a:r>
            <a:endParaRPr kumimoji="1" lang="en-US" altLang="ja-JP" sz="2000" dirty="0">
              <a:latin typeface="メイリオ" panose="020B0604030504040204" pitchFamily="50" charset="-128"/>
              <a:ea typeface="メイリオ" panose="020B0604030504040204" pitchFamily="50" charset="-128"/>
            </a:endParaRPr>
          </a:p>
          <a:p>
            <a:pPr marL="355600" indent="-355600">
              <a:lnSpc>
                <a:spcPct val="15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参加者選定</a:t>
            </a:r>
            <a:endParaRPr kumimoji="1" lang="en-US" altLang="ja-JP" sz="2000" dirty="0">
              <a:latin typeface="メイリオ" panose="020B0604030504040204" pitchFamily="50" charset="-128"/>
              <a:ea typeface="メイリオ" panose="020B0604030504040204" pitchFamily="50" charset="-128"/>
            </a:endParaRPr>
          </a:p>
          <a:p>
            <a:pPr marL="355600" indent="-355600">
              <a:lnSpc>
                <a:spcPct val="15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参加者への事前案内</a:t>
            </a:r>
            <a:endParaRPr kumimoji="1" lang="en-US" altLang="ja-JP" sz="2000" dirty="0">
              <a:latin typeface="メイリオ" panose="020B0604030504040204" pitchFamily="50" charset="-128"/>
              <a:ea typeface="メイリオ" panose="020B0604030504040204" pitchFamily="50" charset="-128"/>
            </a:endParaRPr>
          </a:p>
          <a:p>
            <a:pPr marL="355600" indent="-355600">
              <a:lnSpc>
                <a:spcPct val="150000"/>
              </a:lnSpc>
              <a:spcBef>
                <a:spcPts val="0"/>
              </a:spcBef>
              <a:buFont typeface="Wingdings" panose="05000000000000000000" pitchFamily="2" charset="2"/>
              <a:buChar char="l"/>
            </a:pPr>
            <a:r>
              <a:rPr kumimoji="1" lang="ja-JP" altLang="en-US" sz="2000" dirty="0">
                <a:latin typeface="メイリオ" panose="020B0604030504040204" pitchFamily="50" charset="-128"/>
                <a:ea typeface="メイリオ" panose="020B0604030504040204" pitchFamily="50" charset="-128"/>
              </a:rPr>
              <a:t>当日運営（設営・参加者受付・撤収など）</a:t>
            </a:r>
            <a:endParaRPr kumimoji="1" lang="en-US" altLang="ja-JP" sz="2000" dirty="0">
              <a:latin typeface="メイリオ" panose="020B0604030504040204" pitchFamily="50" charset="-128"/>
              <a:ea typeface="メイリオ" panose="020B0604030504040204" pitchFamily="50" charset="-128"/>
            </a:endParaRPr>
          </a:p>
        </p:txBody>
      </p:sp>
      <p:sp>
        <p:nvSpPr>
          <p:cNvPr id="5" name="コンテンツ プレースホルダー 2">
            <a:extLst>
              <a:ext uri="{FF2B5EF4-FFF2-40B4-BE49-F238E27FC236}">
                <a16:creationId xmlns:a16="http://schemas.microsoft.com/office/drawing/2014/main" id="{341B6A3C-D351-42F1-AE36-37207042D22A}"/>
              </a:ext>
            </a:extLst>
          </p:cNvPr>
          <p:cNvSpPr txBox="1">
            <a:spLocks/>
          </p:cNvSpPr>
          <p:nvPr/>
        </p:nvSpPr>
        <p:spPr>
          <a:xfrm>
            <a:off x="570719" y="5711882"/>
            <a:ext cx="11257826" cy="1103086"/>
          </a:xfrm>
          <a:prstGeom prst="rect">
            <a:avLst/>
          </a:prstGeom>
        </p:spPr>
        <p:txBody>
          <a:bodyPr lIns="109728" tIns="109728" rIns="109728" bIns="91440" anchor="b"/>
          <a:lstStyle>
            <a:lvl1pPr marL="228600" indent="-228600" algn="l" defTabSz="914400" rtl="0" eaLnBrk="1" latinLnBrk="0" hangingPunct="1">
              <a:lnSpc>
                <a:spcPct val="120000"/>
              </a:lnSpc>
              <a:spcBef>
                <a:spcPts val="1000"/>
              </a:spcBef>
              <a:buFont typeface="Arial" panose="020B0604020202020204" pitchFamily="34" charset="0"/>
              <a:buChar char="•"/>
              <a:defRPr sz="2600" kern="1200" spc="15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200" kern="1200" spc="15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spc="15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spc="15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None/>
            </a:pPr>
            <a:r>
              <a:rPr kumimoji="1" lang="en-US" altLang="ja-JP" sz="1600" dirty="0">
                <a:solidFill>
                  <a:srgbClr val="C00000"/>
                </a:solidFill>
                <a:latin typeface="メイリオ" panose="020B0604030504040204" pitchFamily="50" charset="-128"/>
                <a:ea typeface="メイリオ" panose="020B0604030504040204" pitchFamily="50" charset="-128"/>
              </a:rPr>
              <a:t>※</a:t>
            </a:r>
            <a:r>
              <a:rPr kumimoji="1" lang="ja-JP" altLang="en-US" sz="1600" dirty="0">
                <a:solidFill>
                  <a:srgbClr val="C00000"/>
                </a:solidFill>
                <a:latin typeface="メイリオ" panose="020B0604030504040204" pitchFamily="50" charset="-128"/>
                <a:ea typeface="メイリオ" panose="020B0604030504040204" pitchFamily="50" charset="-128"/>
              </a:rPr>
              <a:t>上記を検討のうえ、まちのデジタル推進課</a:t>
            </a:r>
            <a:r>
              <a:rPr lang="ja-JP" altLang="en-US" sz="1600" dirty="0">
                <a:solidFill>
                  <a:srgbClr val="C00000"/>
                </a:solidFill>
                <a:latin typeface="メイリオ" panose="020B0604030504040204" pitchFamily="50" charset="-128"/>
                <a:ea typeface="メイリオ" panose="020B0604030504040204" pitchFamily="50" charset="-128"/>
              </a:rPr>
              <a:t>へ申請して</a:t>
            </a:r>
            <a:r>
              <a:rPr kumimoji="1" lang="ja-JP" altLang="en-US" sz="1600" dirty="0">
                <a:solidFill>
                  <a:srgbClr val="C00000"/>
                </a:solidFill>
                <a:latin typeface="メイリオ" panose="020B0604030504040204" pitchFamily="50" charset="-128"/>
                <a:ea typeface="メイリオ" panose="020B0604030504040204" pitchFamily="50" charset="-128"/>
              </a:rPr>
              <a:t>ください。</a:t>
            </a:r>
            <a:endParaRPr kumimoji="1" lang="en-US" altLang="ja-JP" sz="1600" dirty="0">
              <a:solidFill>
                <a:srgbClr val="C00000"/>
              </a:solidFill>
              <a:latin typeface="メイリオ" panose="020B0604030504040204" pitchFamily="50" charset="-128"/>
              <a:ea typeface="メイリオ" panose="020B0604030504040204" pitchFamily="50" charset="-128"/>
            </a:endParaRPr>
          </a:p>
          <a:p>
            <a:pPr marL="0" indent="0">
              <a:lnSpc>
                <a:spcPct val="100000"/>
              </a:lnSpc>
              <a:spcBef>
                <a:spcPts val="0"/>
              </a:spcBef>
              <a:buNone/>
            </a:pPr>
            <a:r>
              <a:rPr lang="en-US" altLang="ja-JP" sz="1600" dirty="0">
                <a:solidFill>
                  <a:srgbClr val="C00000"/>
                </a:solidFill>
                <a:latin typeface="メイリオ" panose="020B0604030504040204" pitchFamily="50" charset="-128"/>
                <a:ea typeface="メイリオ" panose="020B0604030504040204" pitchFamily="50" charset="-128"/>
              </a:rPr>
              <a:t>※</a:t>
            </a:r>
            <a:r>
              <a:rPr kumimoji="1" lang="ja-JP" altLang="en-US" sz="1600" dirty="0">
                <a:solidFill>
                  <a:srgbClr val="C00000"/>
                </a:solidFill>
                <a:latin typeface="メイリオ" panose="020B0604030504040204" pitchFamily="50" charset="-128"/>
                <a:ea typeface="メイリオ" panose="020B0604030504040204" pitchFamily="50" charset="-128"/>
              </a:rPr>
              <a:t>場合によっては対応不要な項目もありますので、各自</a:t>
            </a:r>
            <a:r>
              <a:rPr lang="ja-JP" altLang="en-US" sz="1600" dirty="0">
                <a:solidFill>
                  <a:srgbClr val="C00000"/>
                </a:solidFill>
                <a:latin typeface="メイリオ" panose="020B0604030504040204" pitchFamily="50" charset="-128"/>
                <a:ea typeface="メイリオ" panose="020B0604030504040204" pitchFamily="50" charset="-128"/>
              </a:rPr>
              <a:t>でご判断いただいて差し支えございません</a:t>
            </a:r>
            <a:r>
              <a:rPr kumimoji="1" lang="ja-JP" altLang="en-US" sz="1600" dirty="0">
                <a:solidFill>
                  <a:srgbClr val="C00000"/>
                </a:solidFill>
                <a:latin typeface="メイリオ" panose="020B0604030504040204" pitchFamily="50" charset="-128"/>
                <a:ea typeface="メイリオ" panose="020B0604030504040204" pitchFamily="50" charset="-128"/>
              </a:rPr>
              <a:t>。</a:t>
            </a:r>
            <a:endParaRPr kumimoji="1" lang="en-US" altLang="ja-JP" sz="1600" dirty="0">
              <a:solidFill>
                <a:srgbClr val="C00000"/>
              </a:solidFill>
              <a:latin typeface="メイリオ" panose="020B0604030504040204" pitchFamily="50" charset="-128"/>
              <a:ea typeface="メイリオ" panose="020B0604030504040204" pitchFamily="50" charset="-128"/>
            </a:endParaRPr>
          </a:p>
          <a:p>
            <a:pPr marL="0" indent="0">
              <a:lnSpc>
                <a:spcPct val="100000"/>
              </a:lnSpc>
              <a:spcBef>
                <a:spcPts val="0"/>
              </a:spcBef>
              <a:buNone/>
            </a:pPr>
            <a:r>
              <a:rPr lang="en-US" altLang="ja-JP" sz="1600" dirty="0">
                <a:solidFill>
                  <a:srgbClr val="C00000"/>
                </a:solidFill>
                <a:latin typeface="メイリオ" panose="020B0604030504040204" pitchFamily="50" charset="-128"/>
                <a:ea typeface="メイリオ" panose="020B0604030504040204" pitchFamily="50" charset="-128"/>
              </a:rPr>
              <a:t>※</a:t>
            </a:r>
            <a:r>
              <a:rPr lang="ja-JP" altLang="en-US" sz="1600" dirty="0">
                <a:solidFill>
                  <a:srgbClr val="C00000"/>
                </a:solidFill>
                <a:latin typeface="メイリオ" panose="020B0604030504040204" pitchFamily="50" charset="-128"/>
                <a:ea typeface="メイリオ" panose="020B0604030504040204" pitchFamily="50" charset="-128"/>
              </a:rPr>
              <a:t>開催に関して、ご不明な点はまちのデジタル推進課へお問い合わせください。</a:t>
            </a:r>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26172" y="4273897"/>
            <a:ext cx="1729128" cy="1536454"/>
          </a:xfrm>
          <a:prstGeom prst="rect">
            <a:avLst/>
          </a:prstGeom>
        </p:spPr>
      </p:pic>
      <p:sp>
        <p:nvSpPr>
          <p:cNvPr id="7" name="Google Shape;38;p8">
            <a:extLst>
              <a:ext uri="{FF2B5EF4-FFF2-40B4-BE49-F238E27FC236}">
                <a16:creationId xmlns:a16="http://schemas.microsoft.com/office/drawing/2014/main" id="{0A176868-CB3B-73AA-70CB-569ED695E54D}"/>
              </a:ext>
            </a:extLst>
          </p:cNvPr>
          <p:cNvSpPr txBox="1"/>
          <p:nvPr/>
        </p:nvSpPr>
        <p:spPr>
          <a:xfrm>
            <a:off x="10878457" y="6522858"/>
            <a:ext cx="1186776" cy="252018"/>
          </a:xfrm>
          <a:prstGeom prst="rect">
            <a:avLst/>
          </a:prstGeom>
          <a:noFill/>
          <a:ln>
            <a:noFill/>
          </a:ln>
        </p:spPr>
        <p:txBody>
          <a:bodyPr spcFirstLastPara="1" wrap="square" lIns="0" tIns="0" rIns="0" bIns="0" anchor="ctr" anchorCtr="0">
            <a:noAutofit/>
          </a:bodyPr>
          <a:lstStyle/>
          <a:p>
            <a:pPr marL="0" marR="0" lvl="0" indent="0" algn="r" rtl="0">
              <a:lnSpc>
                <a:spcPct val="100000"/>
              </a:lnSpc>
              <a:spcBef>
                <a:spcPts val="0"/>
              </a:spcBef>
              <a:spcAft>
                <a:spcPts val="0"/>
              </a:spcAft>
              <a:buClr>
                <a:srgbClr val="000000"/>
              </a:buClr>
              <a:buSzPts val="2400"/>
              <a:buFont typeface="Arial"/>
              <a:buNone/>
            </a:pPr>
            <a:r>
              <a:rPr lang="en-US" altLang="ja-JP" sz="1400"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rPr>
              <a:t>9</a:t>
            </a:r>
            <a:endParaRPr sz="1100" i="0" u="none" strike="noStrike" cap="none" dirty="0">
              <a:solidFill>
                <a:schemeClr val="tx1">
                  <a:lumMod val="50000"/>
                  <a:lumOff val="50000"/>
                </a:schemeClr>
              </a:solidFill>
              <a:latin typeface="メイリオ" panose="020B0604030504040204" pitchFamily="50" charset="-128"/>
              <a:ea typeface="メイリオ" panose="020B0604030504040204" pitchFamily="50" charset="-128"/>
              <a:cs typeface="M PLUS 1p"/>
              <a:sym typeface="M PLUS 1p"/>
            </a:endParaRPr>
          </a:p>
        </p:txBody>
      </p:sp>
    </p:spTree>
    <p:extLst>
      <p:ext uri="{BB962C8B-B14F-4D97-AF65-F5344CB8AC3E}">
        <p14:creationId xmlns:p14="http://schemas.microsoft.com/office/powerpoint/2010/main" val="1685127982"/>
      </p:ext>
    </p:extLst>
  </p:cSld>
  <p:clrMapOvr>
    <a:masterClrMapping/>
  </p:clrMapOvr>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venir">
      <a:majorFont>
        <a:latin typeface="Meiryo"/>
        <a:ea typeface=""/>
        <a:cs typeface=""/>
      </a:majorFont>
      <a:minorFont>
        <a:latin typeface="Meiry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37461</TotalTime>
  <Words>1838</Words>
  <Application>Microsoft Office PowerPoint</Application>
  <PresentationFormat>ワイド画面</PresentationFormat>
  <Paragraphs>272</Paragraphs>
  <Slides>14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14</vt:i4>
      </vt:variant>
    </vt:vector>
  </HeadingPairs>
  <TitlesOfParts>
    <vt:vector size="23" baseType="lpstr">
      <vt:lpstr>Meiryo UI</vt:lpstr>
      <vt:lpstr>メイリオ</vt:lpstr>
      <vt:lpstr>メイリオ</vt:lpstr>
      <vt:lpstr>游ゴシック</vt:lpstr>
      <vt:lpstr>Arial</vt:lpstr>
      <vt:lpstr>Calibri</vt:lpstr>
      <vt:lpstr>Century Gothic</vt:lpstr>
      <vt:lpstr>Wingdings</vt:lpstr>
      <vt:lpstr>AccentBoxVTI</vt:lpstr>
      <vt:lpstr>PowerPoint プレゼンテーション</vt:lpstr>
      <vt:lpstr>スマホ教室講師派遣サービスとは</vt:lpstr>
      <vt:lpstr>提供サービスの基本情報</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事業実施団体等に対応いただく内容</vt:lpstr>
      <vt:lpstr>実施までの流れ(1)（～実施日決定まで）</vt:lpstr>
      <vt:lpstr>実施までの流れ(2)（～実施日前日まで）</vt:lpstr>
      <vt:lpstr>実施までの流れ(3)（実施日当日～）</vt:lpstr>
      <vt:lpstr>過去の利用団体</vt:lpstr>
      <vt:lpstr>その他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須藤　幸輝</dc:creator>
  <cp:lastModifiedBy>加藤　千明</cp:lastModifiedBy>
  <cp:revision>107</cp:revision>
  <cp:lastPrinted>2023-08-10T11:32:12Z</cp:lastPrinted>
  <dcterms:created xsi:type="dcterms:W3CDTF">2015-12-18T00:58:37Z</dcterms:created>
  <dcterms:modified xsi:type="dcterms:W3CDTF">2026-01-21T04:13:54Z</dcterms:modified>
</cp:coreProperties>
</file>